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256" r:id="rId2"/>
    <p:sldId id="258" r:id="rId3"/>
    <p:sldId id="257" r:id="rId4"/>
    <p:sldId id="259" r:id="rId5"/>
    <p:sldId id="260" r:id="rId6"/>
    <p:sldId id="278" r:id="rId7"/>
    <p:sldId id="279" r:id="rId8"/>
    <p:sldId id="280" r:id="rId9"/>
    <p:sldId id="281" r:id="rId10"/>
    <p:sldId id="289" r:id="rId11"/>
    <p:sldId id="293" r:id="rId12"/>
    <p:sldId id="294" r:id="rId13"/>
    <p:sldId id="295" r:id="rId14"/>
    <p:sldId id="283" r:id="rId15"/>
    <p:sldId id="296" r:id="rId16"/>
    <p:sldId id="297" r:id="rId17"/>
    <p:sldId id="298" r:id="rId18"/>
    <p:sldId id="299" r:id="rId19"/>
    <p:sldId id="300" r:id="rId20"/>
    <p:sldId id="301" r:id="rId21"/>
    <p:sldId id="285" r:id="rId22"/>
    <p:sldId id="302" r:id="rId23"/>
    <p:sldId id="303" r:id="rId24"/>
    <p:sldId id="304" r:id="rId25"/>
    <p:sldId id="305"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06" r:id="rId45"/>
    <p:sldId id="307" r:id="rId46"/>
    <p:sldId id="308"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5267" autoAdjust="0"/>
  </p:normalViewPr>
  <p:slideViewPr>
    <p:cSldViewPr snapToGrid="0" snapToObjects="1" showGuides="1">
      <p:cViewPr varScale="1">
        <p:scale>
          <a:sx n="85" d="100"/>
          <a:sy n="85" d="100"/>
        </p:scale>
        <p:origin x="90" y="138"/>
      </p:cViewPr>
      <p:guideLst>
        <p:guide pos="3840"/>
        <p:guide orient="horz" pos="2160"/>
      </p:guideLst>
    </p:cSldViewPr>
  </p:slideViewPr>
  <p:outlineViewPr>
    <p:cViewPr>
      <p:scale>
        <a:sx n="33" d="100"/>
        <a:sy n="33" d="100"/>
      </p:scale>
      <p:origin x="0" y="-44142"/>
    </p:cViewPr>
  </p:outlineViewPr>
  <p:notesTextViewPr>
    <p:cViewPr>
      <p:scale>
        <a:sx n="3" d="2"/>
        <a:sy n="3" d="2"/>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9E7191-3F95-43D3-B866-799F70341685}" type="doc">
      <dgm:prSet loTypeId="urn:microsoft.com/office/officeart/2005/8/layout/cycle8" loCatId="cycle" qsTypeId="urn:microsoft.com/office/officeart/2005/8/quickstyle/simple1" qsCatId="simple" csTypeId="urn:microsoft.com/office/officeart/2005/8/colors/accent1_2" csCatId="accent1" phldr="1"/>
      <dgm:spPr/>
    </dgm:pt>
    <dgm:pt modelId="{89B453F7-8AE5-4484-A3A2-1434A3E8E869}">
      <dgm:prSet phldrT="[文本]"/>
      <dgm:spPr/>
      <dgm:t>
        <a:bodyPr/>
        <a:lstStyle/>
        <a:p>
          <a:r>
            <a:rPr lang="zh-CN" altLang="en-US" dirty="0"/>
            <a:t>一致性</a:t>
          </a:r>
        </a:p>
      </dgm:t>
    </dgm:pt>
    <dgm:pt modelId="{98F6A317-8E00-425C-B376-CAFF4A1E3EB2}" type="parTrans" cxnId="{4BCB5865-E911-4DB8-A0BB-7FB3A8892718}">
      <dgm:prSet/>
      <dgm:spPr/>
      <dgm:t>
        <a:bodyPr/>
        <a:lstStyle/>
        <a:p>
          <a:endParaRPr lang="zh-CN" altLang="en-US"/>
        </a:p>
      </dgm:t>
    </dgm:pt>
    <dgm:pt modelId="{8F48C91B-B07D-4B3E-A861-79767BDAB944}" type="sibTrans" cxnId="{4BCB5865-E911-4DB8-A0BB-7FB3A8892718}">
      <dgm:prSet/>
      <dgm:spPr/>
      <dgm:t>
        <a:bodyPr/>
        <a:lstStyle/>
        <a:p>
          <a:endParaRPr lang="zh-CN" altLang="en-US"/>
        </a:p>
      </dgm:t>
    </dgm:pt>
    <dgm:pt modelId="{9D0AF7B8-D126-49CF-8463-9AB5053A28BA}">
      <dgm:prSet phldrT="[文本]"/>
      <dgm:spPr/>
      <dgm:t>
        <a:bodyPr/>
        <a:lstStyle/>
        <a:p>
          <a:r>
            <a:rPr lang="zh-CN" altLang="en-US" dirty="0"/>
            <a:t>隔离性</a:t>
          </a:r>
        </a:p>
      </dgm:t>
    </dgm:pt>
    <dgm:pt modelId="{8A241E6A-CFA3-4C40-A935-55326EBEA83C}" type="parTrans" cxnId="{768A4C08-B393-41A4-BD1E-B163B6ADC237}">
      <dgm:prSet/>
      <dgm:spPr/>
      <dgm:t>
        <a:bodyPr/>
        <a:lstStyle/>
        <a:p>
          <a:endParaRPr lang="zh-CN" altLang="en-US"/>
        </a:p>
      </dgm:t>
    </dgm:pt>
    <dgm:pt modelId="{E8E659C3-6AAF-4993-913C-E29A6157BED2}" type="sibTrans" cxnId="{768A4C08-B393-41A4-BD1E-B163B6ADC237}">
      <dgm:prSet/>
      <dgm:spPr/>
      <dgm:t>
        <a:bodyPr/>
        <a:lstStyle/>
        <a:p>
          <a:endParaRPr lang="zh-CN" altLang="en-US"/>
        </a:p>
      </dgm:t>
    </dgm:pt>
    <dgm:pt modelId="{ED7BFC81-91B8-403C-A87D-3FA4C9A90EF2}">
      <dgm:prSet phldrT="[文本]"/>
      <dgm:spPr/>
      <dgm:t>
        <a:bodyPr/>
        <a:lstStyle/>
        <a:p>
          <a:r>
            <a:rPr lang="zh-CN" altLang="en-US" dirty="0"/>
            <a:t>持久性</a:t>
          </a:r>
        </a:p>
      </dgm:t>
    </dgm:pt>
    <dgm:pt modelId="{6A113CB7-7686-41B2-97AA-1A72FD13C76C}" type="parTrans" cxnId="{51ED926E-DB4F-4CC0-8E15-2976BC522BB9}">
      <dgm:prSet/>
      <dgm:spPr/>
      <dgm:t>
        <a:bodyPr/>
        <a:lstStyle/>
        <a:p>
          <a:endParaRPr lang="zh-CN" altLang="en-US"/>
        </a:p>
      </dgm:t>
    </dgm:pt>
    <dgm:pt modelId="{755D4C0F-2E92-42AC-8353-043C949B9BC2}" type="sibTrans" cxnId="{51ED926E-DB4F-4CC0-8E15-2976BC522BB9}">
      <dgm:prSet/>
      <dgm:spPr/>
      <dgm:t>
        <a:bodyPr/>
        <a:lstStyle/>
        <a:p>
          <a:endParaRPr lang="zh-CN" altLang="en-US"/>
        </a:p>
      </dgm:t>
    </dgm:pt>
    <dgm:pt modelId="{231B7CCD-BB2B-4A5E-A377-A33D55926C37}">
      <dgm:prSet phldrT="[文本]"/>
      <dgm:spPr/>
      <dgm:t>
        <a:bodyPr/>
        <a:lstStyle/>
        <a:p>
          <a:r>
            <a:rPr lang="zh-CN" altLang="en-US" dirty="0"/>
            <a:t>原子性</a:t>
          </a:r>
        </a:p>
      </dgm:t>
    </dgm:pt>
    <dgm:pt modelId="{36A99B5D-24C8-4C32-93EE-DBABFFE03D09}" type="parTrans" cxnId="{4BA20D42-0C4A-484F-9DE1-3BAEB37E921F}">
      <dgm:prSet/>
      <dgm:spPr/>
      <dgm:t>
        <a:bodyPr/>
        <a:lstStyle/>
        <a:p>
          <a:endParaRPr lang="zh-CN" altLang="en-US"/>
        </a:p>
      </dgm:t>
    </dgm:pt>
    <dgm:pt modelId="{CACFF2E6-475E-48A0-B2FB-373AE968DF25}" type="sibTrans" cxnId="{4BA20D42-0C4A-484F-9DE1-3BAEB37E921F}">
      <dgm:prSet/>
      <dgm:spPr/>
      <dgm:t>
        <a:bodyPr/>
        <a:lstStyle/>
        <a:p>
          <a:endParaRPr lang="zh-CN" altLang="en-US"/>
        </a:p>
      </dgm:t>
    </dgm:pt>
    <dgm:pt modelId="{27C19EF8-1DE3-4EB7-A4B4-23D4FC05302E}">
      <dgm:prSet phldrT="[文本]"/>
      <dgm:spPr/>
      <dgm:t>
        <a:bodyPr/>
        <a:lstStyle/>
        <a:p>
          <a:r>
            <a:rPr lang="zh-CN" altLang="en-US" dirty="0"/>
            <a:t>前后一致</a:t>
          </a:r>
        </a:p>
      </dgm:t>
    </dgm:pt>
    <dgm:pt modelId="{5EEB92CA-0F80-4CCC-8D63-AB967F45284D}" type="parTrans" cxnId="{BB64AF2B-9EFE-4071-B8BA-FE36396A18AA}">
      <dgm:prSet/>
      <dgm:spPr/>
      <dgm:t>
        <a:bodyPr/>
        <a:lstStyle/>
        <a:p>
          <a:endParaRPr lang="zh-CN" altLang="en-US"/>
        </a:p>
      </dgm:t>
    </dgm:pt>
    <dgm:pt modelId="{E13845AE-51E3-4616-A901-7B2A3A6E71D1}" type="sibTrans" cxnId="{BB64AF2B-9EFE-4071-B8BA-FE36396A18AA}">
      <dgm:prSet/>
      <dgm:spPr/>
      <dgm:t>
        <a:bodyPr/>
        <a:lstStyle/>
        <a:p>
          <a:endParaRPr lang="zh-CN" altLang="en-US"/>
        </a:p>
      </dgm:t>
    </dgm:pt>
    <dgm:pt modelId="{313ACC90-2C97-4BB3-9A86-0C3D2E479149}">
      <dgm:prSet phldrT="[文本]"/>
      <dgm:spPr/>
      <dgm:t>
        <a:bodyPr/>
        <a:lstStyle/>
        <a:p>
          <a:r>
            <a:rPr lang="zh-CN" altLang="en-US" dirty="0"/>
            <a:t>并发</a:t>
          </a:r>
        </a:p>
      </dgm:t>
    </dgm:pt>
    <dgm:pt modelId="{18B102C6-2360-4429-8939-ADD28EF9BB50}" type="parTrans" cxnId="{9BAAF793-B673-4796-BA1F-C845E034AE4C}">
      <dgm:prSet/>
      <dgm:spPr/>
      <dgm:t>
        <a:bodyPr/>
        <a:lstStyle/>
        <a:p>
          <a:endParaRPr lang="zh-CN" altLang="en-US"/>
        </a:p>
      </dgm:t>
    </dgm:pt>
    <dgm:pt modelId="{EABD65C2-00D6-4E78-8EEE-FA6B1E180DAB}" type="sibTrans" cxnId="{9BAAF793-B673-4796-BA1F-C845E034AE4C}">
      <dgm:prSet/>
      <dgm:spPr/>
      <dgm:t>
        <a:bodyPr/>
        <a:lstStyle/>
        <a:p>
          <a:endParaRPr lang="zh-CN" altLang="en-US"/>
        </a:p>
      </dgm:t>
    </dgm:pt>
    <dgm:pt modelId="{B0743E44-DF8B-4A23-B31B-6A0948B893B1}">
      <dgm:prSet phldrT="[文本]"/>
      <dgm:spPr/>
      <dgm:t>
        <a:bodyPr/>
        <a:lstStyle/>
        <a:p>
          <a:r>
            <a:rPr lang="zh-CN" altLang="en-US" dirty="0"/>
            <a:t>永久</a:t>
          </a:r>
        </a:p>
      </dgm:t>
    </dgm:pt>
    <dgm:pt modelId="{D6CF9318-DBA6-4ABA-A39E-DE33BE5D6231}" type="parTrans" cxnId="{C575A449-A95C-4FF0-8842-C9F49A0F7877}">
      <dgm:prSet/>
      <dgm:spPr/>
      <dgm:t>
        <a:bodyPr/>
        <a:lstStyle/>
        <a:p>
          <a:endParaRPr lang="zh-CN" altLang="en-US"/>
        </a:p>
      </dgm:t>
    </dgm:pt>
    <dgm:pt modelId="{9F544550-04CF-4770-BE73-687C0A2BDACD}" type="sibTrans" cxnId="{C575A449-A95C-4FF0-8842-C9F49A0F7877}">
      <dgm:prSet/>
      <dgm:spPr/>
      <dgm:t>
        <a:bodyPr/>
        <a:lstStyle/>
        <a:p>
          <a:endParaRPr lang="zh-CN" altLang="en-US"/>
        </a:p>
      </dgm:t>
    </dgm:pt>
    <dgm:pt modelId="{B786C42D-3E9F-490F-9F2B-23ADBE1BAD1D}">
      <dgm:prSet phldrT="[文本]"/>
      <dgm:spPr/>
      <dgm:t>
        <a:bodyPr/>
        <a:lstStyle/>
        <a:p>
          <a:r>
            <a:rPr lang="zh-CN" altLang="en-US" dirty="0"/>
            <a:t>不可分割</a:t>
          </a:r>
        </a:p>
      </dgm:t>
    </dgm:pt>
    <dgm:pt modelId="{7CB134B5-9E4E-42BF-B29A-6837CD553D9B}" type="parTrans" cxnId="{1CD579A5-F534-4A07-A67C-6EB3FCDA54DA}">
      <dgm:prSet/>
      <dgm:spPr/>
      <dgm:t>
        <a:bodyPr/>
        <a:lstStyle/>
        <a:p>
          <a:endParaRPr lang="zh-CN" altLang="en-US"/>
        </a:p>
      </dgm:t>
    </dgm:pt>
    <dgm:pt modelId="{EDE512B7-C084-4136-B4FE-A36D69B884E3}" type="sibTrans" cxnId="{1CD579A5-F534-4A07-A67C-6EB3FCDA54DA}">
      <dgm:prSet/>
      <dgm:spPr/>
      <dgm:t>
        <a:bodyPr/>
        <a:lstStyle/>
        <a:p>
          <a:endParaRPr lang="zh-CN" altLang="en-US"/>
        </a:p>
      </dgm:t>
    </dgm:pt>
    <dgm:pt modelId="{53F5D1C8-39EA-4FD2-B80E-A6A145C823BA}" type="pres">
      <dgm:prSet presAssocID="{B59E7191-3F95-43D3-B866-799F70341685}" presName="compositeShape" presStyleCnt="0">
        <dgm:presLayoutVars>
          <dgm:chMax val="7"/>
          <dgm:dir/>
          <dgm:resizeHandles val="exact"/>
        </dgm:presLayoutVars>
      </dgm:prSet>
      <dgm:spPr/>
    </dgm:pt>
    <dgm:pt modelId="{D55A2099-D7CB-4484-9CF5-B09BE0D52410}" type="pres">
      <dgm:prSet presAssocID="{B59E7191-3F95-43D3-B866-799F70341685}" presName="wedge1" presStyleLbl="node1" presStyleIdx="0" presStyleCnt="4"/>
      <dgm:spPr/>
    </dgm:pt>
    <dgm:pt modelId="{A3DC5E09-66D1-43EF-A2B1-682F1BC11444}" type="pres">
      <dgm:prSet presAssocID="{B59E7191-3F95-43D3-B866-799F70341685}" presName="dummy1a" presStyleCnt="0"/>
      <dgm:spPr/>
    </dgm:pt>
    <dgm:pt modelId="{AED2A402-0A3A-4664-8221-902FA7AB234E}" type="pres">
      <dgm:prSet presAssocID="{B59E7191-3F95-43D3-B866-799F70341685}" presName="dummy1b" presStyleCnt="0"/>
      <dgm:spPr/>
    </dgm:pt>
    <dgm:pt modelId="{1335F482-1773-4F1B-9775-E875FF2BD21F}" type="pres">
      <dgm:prSet presAssocID="{B59E7191-3F95-43D3-B866-799F70341685}" presName="wedge1Tx" presStyleLbl="node1" presStyleIdx="0" presStyleCnt="4">
        <dgm:presLayoutVars>
          <dgm:chMax val="0"/>
          <dgm:chPref val="0"/>
          <dgm:bulletEnabled val="1"/>
        </dgm:presLayoutVars>
      </dgm:prSet>
      <dgm:spPr/>
    </dgm:pt>
    <dgm:pt modelId="{25667D0D-7CF7-4611-9608-0D9CA5CC21B4}" type="pres">
      <dgm:prSet presAssocID="{B59E7191-3F95-43D3-B866-799F70341685}" presName="wedge2" presStyleLbl="node1" presStyleIdx="1" presStyleCnt="4"/>
      <dgm:spPr/>
    </dgm:pt>
    <dgm:pt modelId="{D3AC504F-A812-4A3F-8E10-ECFB76E879D7}" type="pres">
      <dgm:prSet presAssocID="{B59E7191-3F95-43D3-B866-799F70341685}" presName="dummy2a" presStyleCnt="0"/>
      <dgm:spPr/>
    </dgm:pt>
    <dgm:pt modelId="{5D4D9573-2D0E-46D1-AA0E-2459CD1224BC}" type="pres">
      <dgm:prSet presAssocID="{B59E7191-3F95-43D3-B866-799F70341685}" presName="dummy2b" presStyleCnt="0"/>
      <dgm:spPr/>
    </dgm:pt>
    <dgm:pt modelId="{0298AD3F-C846-45CD-931B-B69F07980FEC}" type="pres">
      <dgm:prSet presAssocID="{B59E7191-3F95-43D3-B866-799F70341685}" presName="wedge2Tx" presStyleLbl="node1" presStyleIdx="1" presStyleCnt="4">
        <dgm:presLayoutVars>
          <dgm:chMax val="0"/>
          <dgm:chPref val="0"/>
          <dgm:bulletEnabled val="1"/>
        </dgm:presLayoutVars>
      </dgm:prSet>
      <dgm:spPr/>
    </dgm:pt>
    <dgm:pt modelId="{1CE30A07-411A-437A-A260-7694E713B000}" type="pres">
      <dgm:prSet presAssocID="{B59E7191-3F95-43D3-B866-799F70341685}" presName="wedge3" presStyleLbl="node1" presStyleIdx="2" presStyleCnt="4"/>
      <dgm:spPr/>
    </dgm:pt>
    <dgm:pt modelId="{86153FCC-D476-4A78-AD1F-A2C9A84E3933}" type="pres">
      <dgm:prSet presAssocID="{B59E7191-3F95-43D3-B866-799F70341685}" presName="dummy3a" presStyleCnt="0"/>
      <dgm:spPr/>
    </dgm:pt>
    <dgm:pt modelId="{5B51486F-809C-47BC-B648-A7EE6E0F3448}" type="pres">
      <dgm:prSet presAssocID="{B59E7191-3F95-43D3-B866-799F70341685}" presName="dummy3b" presStyleCnt="0"/>
      <dgm:spPr/>
    </dgm:pt>
    <dgm:pt modelId="{77F2D6D9-6467-484C-B618-3A997E62CA28}" type="pres">
      <dgm:prSet presAssocID="{B59E7191-3F95-43D3-B866-799F70341685}" presName="wedge3Tx" presStyleLbl="node1" presStyleIdx="2" presStyleCnt="4">
        <dgm:presLayoutVars>
          <dgm:chMax val="0"/>
          <dgm:chPref val="0"/>
          <dgm:bulletEnabled val="1"/>
        </dgm:presLayoutVars>
      </dgm:prSet>
      <dgm:spPr/>
    </dgm:pt>
    <dgm:pt modelId="{6A0E58B1-72B4-44B6-8293-1B68ADE5D374}" type="pres">
      <dgm:prSet presAssocID="{B59E7191-3F95-43D3-B866-799F70341685}" presName="wedge4" presStyleLbl="node1" presStyleIdx="3" presStyleCnt="4"/>
      <dgm:spPr/>
    </dgm:pt>
    <dgm:pt modelId="{A386AA0F-B72C-4A58-94CD-9000AF3A447F}" type="pres">
      <dgm:prSet presAssocID="{B59E7191-3F95-43D3-B866-799F70341685}" presName="dummy4a" presStyleCnt="0"/>
      <dgm:spPr/>
    </dgm:pt>
    <dgm:pt modelId="{D5B6DFBB-EF5A-4BB3-B2B2-7B68E150AEAE}" type="pres">
      <dgm:prSet presAssocID="{B59E7191-3F95-43D3-B866-799F70341685}" presName="dummy4b" presStyleCnt="0"/>
      <dgm:spPr/>
    </dgm:pt>
    <dgm:pt modelId="{4A5C726D-AB88-47A0-A6D2-51222230EB77}" type="pres">
      <dgm:prSet presAssocID="{B59E7191-3F95-43D3-B866-799F70341685}" presName="wedge4Tx" presStyleLbl="node1" presStyleIdx="3" presStyleCnt="4">
        <dgm:presLayoutVars>
          <dgm:chMax val="0"/>
          <dgm:chPref val="0"/>
          <dgm:bulletEnabled val="1"/>
        </dgm:presLayoutVars>
      </dgm:prSet>
      <dgm:spPr/>
    </dgm:pt>
    <dgm:pt modelId="{F4EA76A1-5E67-42DE-956B-AADC0853BD64}" type="pres">
      <dgm:prSet presAssocID="{8F48C91B-B07D-4B3E-A861-79767BDAB944}" presName="arrowWedge1" presStyleLbl="fgSibTrans2D1" presStyleIdx="0" presStyleCnt="4"/>
      <dgm:spPr/>
    </dgm:pt>
    <dgm:pt modelId="{ADB0D2CB-1418-44AB-860E-47BAB62AD9B3}" type="pres">
      <dgm:prSet presAssocID="{E8E659C3-6AAF-4993-913C-E29A6157BED2}" presName="arrowWedge2" presStyleLbl="fgSibTrans2D1" presStyleIdx="1" presStyleCnt="4"/>
      <dgm:spPr/>
    </dgm:pt>
    <dgm:pt modelId="{5C906C9A-7016-435F-8451-1A5935D879A2}" type="pres">
      <dgm:prSet presAssocID="{755D4C0F-2E92-42AC-8353-043C949B9BC2}" presName="arrowWedge3" presStyleLbl="fgSibTrans2D1" presStyleIdx="2" presStyleCnt="4"/>
      <dgm:spPr/>
    </dgm:pt>
    <dgm:pt modelId="{C4B8AE07-B242-4247-A19A-4116C699E1AE}" type="pres">
      <dgm:prSet presAssocID="{CACFF2E6-475E-48A0-B2FB-373AE968DF25}" presName="arrowWedge4" presStyleLbl="fgSibTrans2D1" presStyleIdx="3" presStyleCnt="4"/>
      <dgm:spPr/>
    </dgm:pt>
  </dgm:ptLst>
  <dgm:cxnLst>
    <dgm:cxn modelId="{768A4C08-B393-41A4-BD1E-B163B6ADC237}" srcId="{B59E7191-3F95-43D3-B866-799F70341685}" destId="{9D0AF7B8-D126-49CF-8463-9AB5053A28BA}" srcOrd="1" destOrd="0" parTransId="{8A241E6A-CFA3-4C40-A935-55326EBEA83C}" sibTransId="{E8E659C3-6AAF-4993-913C-E29A6157BED2}"/>
    <dgm:cxn modelId="{B91A1628-458C-485F-857D-C4532EB980C4}" type="presOf" srcId="{B786C42D-3E9F-490F-9F2B-23ADBE1BAD1D}" destId="{6A0E58B1-72B4-44B6-8293-1B68ADE5D374}" srcOrd="0" destOrd="1" presId="urn:microsoft.com/office/officeart/2005/8/layout/cycle8"/>
    <dgm:cxn modelId="{BB64AF2B-9EFE-4071-B8BA-FE36396A18AA}" srcId="{89B453F7-8AE5-4484-A3A2-1434A3E8E869}" destId="{27C19EF8-1DE3-4EB7-A4B4-23D4FC05302E}" srcOrd="0" destOrd="0" parTransId="{5EEB92CA-0F80-4CCC-8D63-AB967F45284D}" sibTransId="{E13845AE-51E3-4616-A901-7B2A3A6E71D1}"/>
    <dgm:cxn modelId="{9233BE40-E5CC-42E6-9E79-89A1D1413EDF}" type="presOf" srcId="{89B453F7-8AE5-4484-A3A2-1434A3E8E869}" destId="{1335F482-1773-4F1B-9775-E875FF2BD21F}" srcOrd="1" destOrd="0" presId="urn:microsoft.com/office/officeart/2005/8/layout/cycle8"/>
    <dgm:cxn modelId="{1F91A55C-746E-4F49-9FA0-1C0AFA783D18}" type="presOf" srcId="{313ACC90-2C97-4BB3-9A86-0C3D2E479149}" destId="{0298AD3F-C846-45CD-931B-B69F07980FEC}" srcOrd="1" destOrd="1" presId="urn:microsoft.com/office/officeart/2005/8/layout/cycle8"/>
    <dgm:cxn modelId="{4BA20D42-0C4A-484F-9DE1-3BAEB37E921F}" srcId="{B59E7191-3F95-43D3-B866-799F70341685}" destId="{231B7CCD-BB2B-4A5E-A377-A33D55926C37}" srcOrd="3" destOrd="0" parTransId="{36A99B5D-24C8-4C32-93EE-DBABFFE03D09}" sibTransId="{CACFF2E6-475E-48A0-B2FB-373AE968DF25}"/>
    <dgm:cxn modelId="{19B07663-9A77-43A4-B1B8-67BA3E178AAD}" type="presOf" srcId="{ED7BFC81-91B8-403C-A87D-3FA4C9A90EF2}" destId="{77F2D6D9-6467-484C-B618-3A997E62CA28}" srcOrd="1" destOrd="0" presId="urn:microsoft.com/office/officeart/2005/8/layout/cycle8"/>
    <dgm:cxn modelId="{9CD19C43-98A9-44A2-AD62-3FD84B1B1F45}" type="presOf" srcId="{B0743E44-DF8B-4A23-B31B-6A0948B893B1}" destId="{77F2D6D9-6467-484C-B618-3A997E62CA28}" srcOrd="1" destOrd="1" presId="urn:microsoft.com/office/officeart/2005/8/layout/cycle8"/>
    <dgm:cxn modelId="{3073F843-B099-41C3-841E-C9191CDB5CB3}" type="presOf" srcId="{B59E7191-3F95-43D3-B866-799F70341685}" destId="{53F5D1C8-39EA-4FD2-B80E-A6A145C823BA}" srcOrd="0" destOrd="0" presId="urn:microsoft.com/office/officeart/2005/8/layout/cycle8"/>
    <dgm:cxn modelId="{4BCB5865-E911-4DB8-A0BB-7FB3A8892718}" srcId="{B59E7191-3F95-43D3-B866-799F70341685}" destId="{89B453F7-8AE5-4484-A3A2-1434A3E8E869}" srcOrd="0" destOrd="0" parTransId="{98F6A317-8E00-425C-B376-CAFF4A1E3EB2}" sibTransId="{8F48C91B-B07D-4B3E-A861-79767BDAB944}"/>
    <dgm:cxn modelId="{F6135F49-1D6C-48BB-AFC7-EFE6D3473EA2}" type="presOf" srcId="{231B7CCD-BB2B-4A5E-A377-A33D55926C37}" destId="{4A5C726D-AB88-47A0-A6D2-51222230EB77}" srcOrd="1" destOrd="0" presId="urn:microsoft.com/office/officeart/2005/8/layout/cycle8"/>
    <dgm:cxn modelId="{C575A449-A95C-4FF0-8842-C9F49A0F7877}" srcId="{ED7BFC81-91B8-403C-A87D-3FA4C9A90EF2}" destId="{B0743E44-DF8B-4A23-B31B-6A0948B893B1}" srcOrd="0" destOrd="0" parTransId="{D6CF9318-DBA6-4ABA-A39E-DE33BE5D6231}" sibTransId="{9F544550-04CF-4770-BE73-687C0A2BDACD}"/>
    <dgm:cxn modelId="{9853AB6A-2DA6-4CD3-9150-62206F292D56}" type="presOf" srcId="{89B453F7-8AE5-4484-A3A2-1434A3E8E869}" destId="{D55A2099-D7CB-4484-9CF5-B09BE0D52410}" srcOrd="0" destOrd="0" presId="urn:microsoft.com/office/officeart/2005/8/layout/cycle8"/>
    <dgm:cxn modelId="{51ED926E-DB4F-4CC0-8E15-2976BC522BB9}" srcId="{B59E7191-3F95-43D3-B866-799F70341685}" destId="{ED7BFC81-91B8-403C-A87D-3FA4C9A90EF2}" srcOrd="2" destOrd="0" parTransId="{6A113CB7-7686-41B2-97AA-1A72FD13C76C}" sibTransId="{755D4C0F-2E92-42AC-8353-043C949B9BC2}"/>
    <dgm:cxn modelId="{9BAAF793-B673-4796-BA1F-C845E034AE4C}" srcId="{9D0AF7B8-D126-49CF-8463-9AB5053A28BA}" destId="{313ACC90-2C97-4BB3-9A86-0C3D2E479149}" srcOrd="0" destOrd="0" parTransId="{18B102C6-2360-4429-8939-ADD28EF9BB50}" sibTransId="{EABD65C2-00D6-4E78-8EEE-FA6B1E180DAB}"/>
    <dgm:cxn modelId="{5C972A98-3366-496A-ACBA-CBE90C53934C}" type="presOf" srcId="{313ACC90-2C97-4BB3-9A86-0C3D2E479149}" destId="{25667D0D-7CF7-4611-9608-0D9CA5CC21B4}" srcOrd="0" destOrd="1" presId="urn:microsoft.com/office/officeart/2005/8/layout/cycle8"/>
    <dgm:cxn modelId="{A987419F-A357-4D5B-8192-36297D799ACE}" type="presOf" srcId="{9D0AF7B8-D126-49CF-8463-9AB5053A28BA}" destId="{25667D0D-7CF7-4611-9608-0D9CA5CC21B4}" srcOrd="0" destOrd="0" presId="urn:microsoft.com/office/officeart/2005/8/layout/cycle8"/>
    <dgm:cxn modelId="{1CD579A5-F534-4A07-A67C-6EB3FCDA54DA}" srcId="{231B7CCD-BB2B-4A5E-A377-A33D55926C37}" destId="{B786C42D-3E9F-490F-9F2B-23ADBE1BAD1D}" srcOrd="0" destOrd="0" parTransId="{7CB134B5-9E4E-42BF-B29A-6837CD553D9B}" sibTransId="{EDE512B7-C084-4136-B4FE-A36D69B884E3}"/>
    <dgm:cxn modelId="{8D9CA0A9-EFF9-4E98-9F70-A5E19FF695E4}" type="presOf" srcId="{B0743E44-DF8B-4A23-B31B-6A0948B893B1}" destId="{1CE30A07-411A-437A-A260-7694E713B000}" srcOrd="0" destOrd="1" presId="urn:microsoft.com/office/officeart/2005/8/layout/cycle8"/>
    <dgm:cxn modelId="{0AF017B3-0252-4221-A961-87A9564DE20E}" type="presOf" srcId="{231B7CCD-BB2B-4A5E-A377-A33D55926C37}" destId="{6A0E58B1-72B4-44B6-8293-1B68ADE5D374}" srcOrd="0" destOrd="0" presId="urn:microsoft.com/office/officeart/2005/8/layout/cycle8"/>
    <dgm:cxn modelId="{35319DD2-C42C-4BA2-AEE4-1BD71B6EEC81}" type="presOf" srcId="{ED7BFC81-91B8-403C-A87D-3FA4C9A90EF2}" destId="{1CE30A07-411A-437A-A260-7694E713B000}" srcOrd="0" destOrd="0" presId="urn:microsoft.com/office/officeart/2005/8/layout/cycle8"/>
    <dgm:cxn modelId="{EDDEF0E3-A42C-44AA-9EAE-4B776742BF17}" type="presOf" srcId="{27C19EF8-1DE3-4EB7-A4B4-23D4FC05302E}" destId="{D55A2099-D7CB-4484-9CF5-B09BE0D52410}" srcOrd="0" destOrd="1" presId="urn:microsoft.com/office/officeart/2005/8/layout/cycle8"/>
    <dgm:cxn modelId="{46C26EE8-51B7-43D8-A7C2-4608D7EF8C2A}" type="presOf" srcId="{9D0AF7B8-D126-49CF-8463-9AB5053A28BA}" destId="{0298AD3F-C846-45CD-931B-B69F07980FEC}" srcOrd="1" destOrd="0" presId="urn:microsoft.com/office/officeart/2005/8/layout/cycle8"/>
    <dgm:cxn modelId="{A841ACF0-9384-41D2-8C64-1C2751E072B9}" type="presOf" srcId="{B786C42D-3E9F-490F-9F2B-23ADBE1BAD1D}" destId="{4A5C726D-AB88-47A0-A6D2-51222230EB77}" srcOrd="1" destOrd="1" presId="urn:microsoft.com/office/officeart/2005/8/layout/cycle8"/>
    <dgm:cxn modelId="{F4946FFD-0EF3-4FAB-A5B8-B217460B60CC}" type="presOf" srcId="{27C19EF8-1DE3-4EB7-A4B4-23D4FC05302E}" destId="{1335F482-1773-4F1B-9775-E875FF2BD21F}" srcOrd="1" destOrd="1" presId="urn:microsoft.com/office/officeart/2005/8/layout/cycle8"/>
    <dgm:cxn modelId="{976E9265-CF22-403C-9F46-B7098A1EFD67}" type="presParOf" srcId="{53F5D1C8-39EA-4FD2-B80E-A6A145C823BA}" destId="{D55A2099-D7CB-4484-9CF5-B09BE0D52410}" srcOrd="0" destOrd="0" presId="urn:microsoft.com/office/officeart/2005/8/layout/cycle8"/>
    <dgm:cxn modelId="{1B405400-4F01-45DC-BD56-467B498DB383}" type="presParOf" srcId="{53F5D1C8-39EA-4FD2-B80E-A6A145C823BA}" destId="{A3DC5E09-66D1-43EF-A2B1-682F1BC11444}" srcOrd="1" destOrd="0" presId="urn:microsoft.com/office/officeart/2005/8/layout/cycle8"/>
    <dgm:cxn modelId="{3411D111-1D76-4E7B-AA8F-4C153CA12F65}" type="presParOf" srcId="{53F5D1C8-39EA-4FD2-B80E-A6A145C823BA}" destId="{AED2A402-0A3A-4664-8221-902FA7AB234E}" srcOrd="2" destOrd="0" presId="urn:microsoft.com/office/officeart/2005/8/layout/cycle8"/>
    <dgm:cxn modelId="{65ADC960-F7E2-45C2-BB07-CD69B560E1B6}" type="presParOf" srcId="{53F5D1C8-39EA-4FD2-B80E-A6A145C823BA}" destId="{1335F482-1773-4F1B-9775-E875FF2BD21F}" srcOrd="3" destOrd="0" presId="urn:microsoft.com/office/officeart/2005/8/layout/cycle8"/>
    <dgm:cxn modelId="{E2CE076C-9467-45D2-823B-2301FEC9AE4C}" type="presParOf" srcId="{53F5D1C8-39EA-4FD2-B80E-A6A145C823BA}" destId="{25667D0D-7CF7-4611-9608-0D9CA5CC21B4}" srcOrd="4" destOrd="0" presId="urn:microsoft.com/office/officeart/2005/8/layout/cycle8"/>
    <dgm:cxn modelId="{50E85C34-04DB-4768-8F80-623817ED9050}" type="presParOf" srcId="{53F5D1C8-39EA-4FD2-B80E-A6A145C823BA}" destId="{D3AC504F-A812-4A3F-8E10-ECFB76E879D7}" srcOrd="5" destOrd="0" presId="urn:microsoft.com/office/officeart/2005/8/layout/cycle8"/>
    <dgm:cxn modelId="{9128CE32-5FE8-4E28-B971-EBB5C38CF129}" type="presParOf" srcId="{53F5D1C8-39EA-4FD2-B80E-A6A145C823BA}" destId="{5D4D9573-2D0E-46D1-AA0E-2459CD1224BC}" srcOrd="6" destOrd="0" presId="urn:microsoft.com/office/officeart/2005/8/layout/cycle8"/>
    <dgm:cxn modelId="{03FAD7E8-874E-4FDB-90AC-6B45419AA5F6}" type="presParOf" srcId="{53F5D1C8-39EA-4FD2-B80E-A6A145C823BA}" destId="{0298AD3F-C846-45CD-931B-B69F07980FEC}" srcOrd="7" destOrd="0" presId="urn:microsoft.com/office/officeart/2005/8/layout/cycle8"/>
    <dgm:cxn modelId="{5008E903-147D-408E-861F-0A9AD108C2CF}" type="presParOf" srcId="{53F5D1C8-39EA-4FD2-B80E-A6A145C823BA}" destId="{1CE30A07-411A-437A-A260-7694E713B000}" srcOrd="8" destOrd="0" presId="urn:microsoft.com/office/officeart/2005/8/layout/cycle8"/>
    <dgm:cxn modelId="{8FB9EE9F-0AE2-4308-9580-C7EE99DCFA44}" type="presParOf" srcId="{53F5D1C8-39EA-4FD2-B80E-A6A145C823BA}" destId="{86153FCC-D476-4A78-AD1F-A2C9A84E3933}" srcOrd="9" destOrd="0" presId="urn:microsoft.com/office/officeart/2005/8/layout/cycle8"/>
    <dgm:cxn modelId="{9E50ADE4-62F3-4E17-87B2-C32E499B83F0}" type="presParOf" srcId="{53F5D1C8-39EA-4FD2-B80E-A6A145C823BA}" destId="{5B51486F-809C-47BC-B648-A7EE6E0F3448}" srcOrd="10" destOrd="0" presId="urn:microsoft.com/office/officeart/2005/8/layout/cycle8"/>
    <dgm:cxn modelId="{A2253FA1-39D7-4AB7-990C-2D0D66AA448E}" type="presParOf" srcId="{53F5D1C8-39EA-4FD2-B80E-A6A145C823BA}" destId="{77F2D6D9-6467-484C-B618-3A997E62CA28}" srcOrd="11" destOrd="0" presId="urn:microsoft.com/office/officeart/2005/8/layout/cycle8"/>
    <dgm:cxn modelId="{A16D1759-D769-467C-8A91-8CBBB586CC23}" type="presParOf" srcId="{53F5D1C8-39EA-4FD2-B80E-A6A145C823BA}" destId="{6A0E58B1-72B4-44B6-8293-1B68ADE5D374}" srcOrd="12" destOrd="0" presId="urn:microsoft.com/office/officeart/2005/8/layout/cycle8"/>
    <dgm:cxn modelId="{29710328-7BF9-4558-BF02-FD348568F808}" type="presParOf" srcId="{53F5D1C8-39EA-4FD2-B80E-A6A145C823BA}" destId="{A386AA0F-B72C-4A58-94CD-9000AF3A447F}" srcOrd="13" destOrd="0" presId="urn:microsoft.com/office/officeart/2005/8/layout/cycle8"/>
    <dgm:cxn modelId="{A3AF0DFB-71FD-41ED-BFCA-7FC2CF2A429D}" type="presParOf" srcId="{53F5D1C8-39EA-4FD2-B80E-A6A145C823BA}" destId="{D5B6DFBB-EF5A-4BB3-B2B2-7B68E150AEAE}" srcOrd="14" destOrd="0" presId="urn:microsoft.com/office/officeart/2005/8/layout/cycle8"/>
    <dgm:cxn modelId="{F72048CA-1546-4EFC-BB54-E5C5774DF44B}" type="presParOf" srcId="{53F5D1C8-39EA-4FD2-B80E-A6A145C823BA}" destId="{4A5C726D-AB88-47A0-A6D2-51222230EB77}" srcOrd="15" destOrd="0" presId="urn:microsoft.com/office/officeart/2005/8/layout/cycle8"/>
    <dgm:cxn modelId="{F075375E-6571-49AA-9CAE-D8D1D6A8F010}" type="presParOf" srcId="{53F5D1C8-39EA-4FD2-B80E-A6A145C823BA}" destId="{F4EA76A1-5E67-42DE-956B-AADC0853BD64}" srcOrd="16" destOrd="0" presId="urn:microsoft.com/office/officeart/2005/8/layout/cycle8"/>
    <dgm:cxn modelId="{C09E73DB-9F69-4055-B106-EE741B82A33E}" type="presParOf" srcId="{53F5D1C8-39EA-4FD2-B80E-A6A145C823BA}" destId="{ADB0D2CB-1418-44AB-860E-47BAB62AD9B3}" srcOrd="17" destOrd="0" presId="urn:microsoft.com/office/officeart/2005/8/layout/cycle8"/>
    <dgm:cxn modelId="{6765722E-616A-4675-AA70-897272B4CE72}" type="presParOf" srcId="{53F5D1C8-39EA-4FD2-B80E-A6A145C823BA}" destId="{5C906C9A-7016-435F-8451-1A5935D879A2}" srcOrd="18" destOrd="0" presId="urn:microsoft.com/office/officeart/2005/8/layout/cycle8"/>
    <dgm:cxn modelId="{EE8EDF36-BEE9-47E5-82B1-6842F9BC996E}" type="presParOf" srcId="{53F5D1C8-39EA-4FD2-B80E-A6A145C823BA}" destId="{C4B8AE07-B242-4247-A19A-4116C699E1AE}"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F82384-0FB6-43A9-90AE-7A4250C219DF}"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zh-CN" altLang="en-US"/>
        </a:p>
      </dgm:t>
    </dgm:pt>
    <dgm:pt modelId="{25ECCC09-EE2A-4A57-B3A2-F1C220C22DF3}">
      <dgm:prSet phldrT="[文本]" custT="1"/>
      <dgm:spPr/>
      <dgm:t>
        <a:bodyPr/>
        <a:lstStyle/>
        <a:p>
          <a:r>
            <a:rPr lang="zh-CN" altLang="en-US" sz="2800" dirty="0"/>
            <a:t>数据增长速度迅速</a:t>
          </a:r>
        </a:p>
      </dgm:t>
    </dgm:pt>
    <dgm:pt modelId="{1F5DAAF7-EC92-4D8E-9CF2-5F26D101FF59}" type="parTrans" cxnId="{2AF989B3-BA0F-4EF6-ABC7-77C1B9E099A5}">
      <dgm:prSet/>
      <dgm:spPr/>
      <dgm:t>
        <a:bodyPr/>
        <a:lstStyle/>
        <a:p>
          <a:endParaRPr lang="zh-CN" altLang="en-US"/>
        </a:p>
      </dgm:t>
    </dgm:pt>
    <dgm:pt modelId="{4E35CA35-0D6A-4D06-8C49-4DEF41965A62}" type="sibTrans" cxnId="{2AF989B3-BA0F-4EF6-ABC7-77C1B9E099A5}">
      <dgm:prSet/>
      <dgm:spPr/>
      <dgm:t>
        <a:bodyPr/>
        <a:lstStyle/>
        <a:p>
          <a:endParaRPr lang="zh-CN" altLang="en-US"/>
        </a:p>
      </dgm:t>
    </dgm:pt>
    <dgm:pt modelId="{BAC2B69D-82F6-477D-AF81-992198382B07}">
      <dgm:prSet phldrT="[文本]"/>
      <dgm:spPr/>
      <dgm:t>
        <a:bodyPr/>
        <a:lstStyle/>
        <a:p>
          <a:r>
            <a:rPr lang="zh-CN" altLang="en-US" dirty="0"/>
            <a:t>数据源类型众多</a:t>
          </a:r>
        </a:p>
      </dgm:t>
    </dgm:pt>
    <dgm:pt modelId="{DC5DA86A-32D4-4E0A-9EA9-E5902B9D2B7D}" type="parTrans" cxnId="{A4B3E844-7B68-43EE-8199-DC8309DDB9B3}">
      <dgm:prSet/>
      <dgm:spPr/>
      <dgm:t>
        <a:bodyPr/>
        <a:lstStyle/>
        <a:p>
          <a:endParaRPr lang="zh-CN" altLang="en-US"/>
        </a:p>
      </dgm:t>
    </dgm:pt>
    <dgm:pt modelId="{C1798D84-35C9-4404-92C1-781BDD1465A8}" type="sibTrans" cxnId="{A4B3E844-7B68-43EE-8199-DC8309DDB9B3}">
      <dgm:prSet/>
      <dgm:spPr/>
      <dgm:t>
        <a:bodyPr/>
        <a:lstStyle/>
        <a:p>
          <a:endParaRPr lang="zh-CN" altLang="en-US"/>
        </a:p>
      </dgm:t>
    </dgm:pt>
    <dgm:pt modelId="{64B849DD-C0F2-471F-A5ED-B0FD2D1DE279}">
      <dgm:prSet phldrT="[文本]" custT="1"/>
      <dgm:spPr/>
      <dgm:t>
        <a:bodyPr/>
        <a:lstStyle/>
        <a:p>
          <a:r>
            <a:rPr lang="zh-CN" altLang="en-US" sz="2800" dirty="0"/>
            <a:t>需要数据库虚拟化技术</a:t>
          </a:r>
        </a:p>
      </dgm:t>
    </dgm:pt>
    <dgm:pt modelId="{B0E650A8-7BAA-4682-8B1E-0231663699A9}" type="parTrans" cxnId="{613A6B1B-BCBF-4627-8F8D-E7DA78CD0D56}">
      <dgm:prSet/>
      <dgm:spPr/>
      <dgm:t>
        <a:bodyPr/>
        <a:lstStyle/>
        <a:p>
          <a:endParaRPr lang="zh-CN" altLang="en-US"/>
        </a:p>
      </dgm:t>
    </dgm:pt>
    <dgm:pt modelId="{DE85F7AD-1ADF-4C23-8AEF-C87E6DE74555}" type="sibTrans" cxnId="{613A6B1B-BCBF-4627-8F8D-E7DA78CD0D56}">
      <dgm:prSet/>
      <dgm:spPr/>
      <dgm:t>
        <a:bodyPr/>
        <a:lstStyle/>
        <a:p>
          <a:endParaRPr lang="zh-CN" altLang="en-US"/>
        </a:p>
      </dgm:t>
    </dgm:pt>
    <dgm:pt modelId="{B5FCCB93-740A-4F4A-884F-FA2DEB849617}">
      <dgm:prSet phldrT="[文本]"/>
      <dgm:spPr/>
      <dgm:t>
        <a:bodyPr/>
        <a:lstStyle/>
        <a:p>
          <a:r>
            <a:rPr lang="zh-CN" altLang="en-US" dirty="0"/>
            <a:t>需要数据挖掘和机器学习的支持</a:t>
          </a:r>
        </a:p>
      </dgm:t>
    </dgm:pt>
    <dgm:pt modelId="{29F8E9B1-C973-4F4D-91DA-7B18F43290D2}" type="parTrans" cxnId="{8A95547E-681A-43CF-AF75-4059BF455A71}">
      <dgm:prSet/>
      <dgm:spPr/>
      <dgm:t>
        <a:bodyPr/>
        <a:lstStyle/>
        <a:p>
          <a:endParaRPr lang="zh-CN" altLang="en-US"/>
        </a:p>
      </dgm:t>
    </dgm:pt>
    <dgm:pt modelId="{0DCCDF9A-37F1-4066-9D1E-14CACDBF52B3}" type="sibTrans" cxnId="{8A95547E-681A-43CF-AF75-4059BF455A71}">
      <dgm:prSet/>
      <dgm:spPr/>
      <dgm:t>
        <a:bodyPr/>
        <a:lstStyle/>
        <a:p>
          <a:endParaRPr lang="zh-CN" altLang="en-US"/>
        </a:p>
      </dgm:t>
    </dgm:pt>
    <dgm:pt modelId="{65BE8D63-B987-40B2-89B3-7A10758A193E}" type="pres">
      <dgm:prSet presAssocID="{C4F82384-0FB6-43A9-90AE-7A4250C219DF}" presName="diagram" presStyleCnt="0">
        <dgm:presLayoutVars>
          <dgm:dir/>
          <dgm:resizeHandles val="exact"/>
        </dgm:presLayoutVars>
      </dgm:prSet>
      <dgm:spPr/>
    </dgm:pt>
    <dgm:pt modelId="{58D902AD-8EA5-4831-BE6B-20C0803E1B10}" type="pres">
      <dgm:prSet presAssocID="{25ECCC09-EE2A-4A57-B3A2-F1C220C22DF3}" presName="node" presStyleLbl="node1" presStyleIdx="0" presStyleCnt="4">
        <dgm:presLayoutVars>
          <dgm:bulletEnabled val="1"/>
        </dgm:presLayoutVars>
      </dgm:prSet>
      <dgm:spPr/>
    </dgm:pt>
    <dgm:pt modelId="{304246F2-9B83-4BDD-AB4D-3F0BBB5C2303}" type="pres">
      <dgm:prSet presAssocID="{4E35CA35-0D6A-4D06-8C49-4DEF41965A62}" presName="sibTrans" presStyleCnt="0"/>
      <dgm:spPr/>
    </dgm:pt>
    <dgm:pt modelId="{ED9943C7-E789-4AAD-BB00-000A4F93A8C1}" type="pres">
      <dgm:prSet presAssocID="{BAC2B69D-82F6-477D-AF81-992198382B07}" presName="node" presStyleLbl="node1" presStyleIdx="1" presStyleCnt="4">
        <dgm:presLayoutVars>
          <dgm:bulletEnabled val="1"/>
        </dgm:presLayoutVars>
      </dgm:prSet>
      <dgm:spPr/>
    </dgm:pt>
    <dgm:pt modelId="{B0A7645B-FBC1-4497-A7BC-DE7C51DF33F8}" type="pres">
      <dgm:prSet presAssocID="{C1798D84-35C9-4404-92C1-781BDD1465A8}" presName="sibTrans" presStyleCnt="0"/>
      <dgm:spPr/>
    </dgm:pt>
    <dgm:pt modelId="{A3690B6D-F5D1-460C-8D30-42710536ED01}" type="pres">
      <dgm:prSet presAssocID="{64B849DD-C0F2-471F-A5ED-B0FD2D1DE279}" presName="node" presStyleLbl="node1" presStyleIdx="2" presStyleCnt="4">
        <dgm:presLayoutVars>
          <dgm:bulletEnabled val="1"/>
        </dgm:presLayoutVars>
      </dgm:prSet>
      <dgm:spPr/>
    </dgm:pt>
    <dgm:pt modelId="{A2D501AA-D5D4-46B7-B23E-B0CB94237C55}" type="pres">
      <dgm:prSet presAssocID="{DE85F7AD-1ADF-4C23-8AEF-C87E6DE74555}" presName="sibTrans" presStyleCnt="0"/>
      <dgm:spPr/>
    </dgm:pt>
    <dgm:pt modelId="{D1E77314-90A2-4990-9A31-71854CF80355}" type="pres">
      <dgm:prSet presAssocID="{B5FCCB93-740A-4F4A-884F-FA2DEB849617}" presName="node" presStyleLbl="node1" presStyleIdx="3" presStyleCnt="4">
        <dgm:presLayoutVars>
          <dgm:bulletEnabled val="1"/>
        </dgm:presLayoutVars>
      </dgm:prSet>
      <dgm:spPr/>
    </dgm:pt>
  </dgm:ptLst>
  <dgm:cxnLst>
    <dgm:cxn modelId="{F249610E-3B7D-41C6-A944-C947C4DAA609}" type="presOf" srcId="{64B849DD-C0F2-471F-A5ED-B0FD2D1DE279}" destId="{A3690B6D-F5D1-460C-8D30-42710536ED01}" srcOrd="0" destOrd="0" presId="urn:microsoft.com/office/officeart/2005/8/layout/default"/>
    <dgm:cxn modelId="{613A6B1B-BCBF-4627-8F8D-E7DA78CD0D56}" srcId="{C4F82384-0FB6-43A9-90AE-7A4250C219DF}" destId="{64B849DD-C0F2-471F-A5ED-B0FD2D1DE279}" srcOrd="2" destOrd="0" parTransId="{B0E650A8-7BAA-4682-8B1E-0231663699A9}" sibTransId="{DE85F7AD-1ADF-4C23-8AEF-C87E6DE74555}"/>
    <dgm:cxn modelId="{62A35020-D86B-472C-B69C-66DAC9281A5D}" type="presOf" srcId="{25ECCC09-EE2A-4A57-B3A2-F1C220C22DF3}" destId="{58D902AD-8EA5-4831-BE6B-20C0803E1B10}" srcOrd="0" destOrd="0" presId="urn:microsoft.com/office/officeart/2005/8/layout/default"/>
    <dgm:cxn modelId="{49E18E64-F8ED-48D3-8B1D-59E5EF9A7489}" type="presOf" srcId="{B5FCCB93-740A-4F4A-884F-FA2DEB849617}" destId="{D1E77314-90A2-4990-9A31-71854CF80355}" srcOrd="0" destOrd="0" presId="urn:microsoft.com/office/officeart/2005/8/layout/default"/>
    <dgm:cxn modelId="{A4B3E844-7B68-43EE-8199-DC8309DDB9B3}" srcId="{C4F82384-0FB6-43A9-90AE-7A4250C219DF}" destId="{BAC2B69D-82F6-477D-AF81-992198382B07}" srcOrd="1" destOrd="0" parTransId="{DC5DA86A-32D4-4E0A-9EA9-E5902B9D2B7D}" sibTransId="{C1798D84-35C9-4404-92C1-781BDD1465A8}"/>
    <dgm:cxn modelId="{8A95547E-681A-43CF-AF75-4059BF455A71}" srcId="{C4F82384-0FB6-43A9-90AE-7A4250C219DF}" destId="{B5FCCB93-740A-4F4A-884F-FA2DEB849617}" srcOrd="3" destOrd="0" parTransId="{29F8E9B1-C973-4F4D-91DA-7B18F43290D2}" sibTransId="{0DCCDF9A-37F1-4066-9D1E-14CACDBF52B3}"/>
    <dgm:cxn modelId="{ABD93392-22BE-4AD2-AC91-38D042455755}" type="presOf" srcId="{C4F82384-0FB6-43A9-90AE-7A4250C219DF}" destId="{65BE8D63-B987-40B2-89B3-7A10758A193E}" srcOrd="0" destOrd="0" presId="urn:microsoft.com/office/officeart/2005/8/layout/default"/>
    <dgm:cxn modelId="{2AF989B3-BA0F-4EF6-ABC7-77C1B9E099A5}" srcId="{C4F82384-0FB6-43A9-90AE-7A4250C219DF}" destId="{25ECCC09-EE2A-4A57-B3A2-F1C220C22DF3}" srcOrd="0" destOrd="0" parTransId="{1F5DAAF7-EC92-4D8E-9CF2-5F26D101FF59}" sibTransId="{4E35CA35-0D6A-4D06-8C49-4DEF41965A62}"/>
    <dgm:cxn modelId="{1455D0F4-06AD-45EB-9A76-745A44FFB173}" type="presOf" srcId="{BAC2B69D-82F6-477D-AF81-992198382B07}" destId="{ED9943C7-E789-4AAD-BB00-000A4F93A8C1}" srcOrd="0" destOrd="0" presId="urn:microsoft.com/office/officeart/2005/8/layout/default"/>
    <dgm:cxn modelId="{0980A0D6-FE97-47B5-9233-FB91085BFAE8}" type="presParOf" srcId="{65BE8D63-B987-40B2-89B3-7A10758A193E}" destId="{58D902AD-8EA5-4831-BE6B-20C0803E1B10}" srcOrd="0" destOrd="0" presId="urn:microsoft.com/office/officeart/2005/8/layout/default"/>
    <dgm:cxn modelId="{CEB981AE-0C78-4262-ACB5-87334E50FD99}" type="presParOf" srcId="{65BE8D63-B987-40B2-89B3-7A10758A193E}" destId="{304246F2-9B83-4BDD-AB4D-3F0BBB5C2303}" srcOrd="1" destOrd="0" presId="urn:microsoft.com/office/officeart/2005/8/layout/default"/>
    <dgm:cxn modelId="{4CB15781-41FC-40B9-8833-E877290E15B9}" type="presParOf" srcId="{65BE8D63-B987-40B2-89B3-7A10758A193E}" destId="{ED9943C7-E789-4AAD-BB00-000A4F93A8C1}" srcOrd="2" destOrd="0" presId="urn:microsoft.com/office/officeart/2005/8/layout/default"/>
    <dgm:cxn modelId="{0D3C3996-3816-4D53-92B8-F035C2248ED4}" type="presParOf" srcId="{65BE8D63-B987-40B2-89B3-7A10758A193E}" destId="{B0A7645B-FBC1-4497-A7BC-DE7C51DF33F8}" srcOrd="3" destOrd="0" presId="urn:microsoft.com/office/officeart/2005/8/layout/default"/>
    <dgm:cxn modelId="{5D9D772B-52BE-4BF7-8FF9-F9F7820593AF}" type="presParOf" srcId="{65BE8D63-B987-40B2-89B3-7A10758A193E}" destId="{A3690B6D-F5D1-460C-8D30-42710536ED01}" srcOrd="4" destOrd="0" presId="urn:microsoft.com/office/officeart/2005/8/layout/default"/>
    <dgm:cxn modelId="{048F8E65-41D2-466B-87D8-7333D040D293}" type="presParOf" srcId="{65BE8D63-B987-40B2-89B3-7A10758A193E}" destId="{A2D501AA-D5D4-46B7-B23E-B0CB94237C55}" srcOrd="5" destOrd="0" presId="urn:microsoft.com/office/officeart/2005/8/layout/default"/>
    <dgm:cxn modelId="{A6D0B056-CFA9-4C4C-B069-F3656573AA45}" type="presParOf" srcId="{65BE8D63-B987-40B2-89B3-7A10758A193E}" destId="{D1E77314-90A2-4990-9A31-71854CF80355}"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C973047-3E06-4F67-BB2E-BF4D3E3C82FA}"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zh-CN" altLang="en-US"/>
        </a:p>
      </dgm:t>
    </dgm:pt>
    <dgm:pt modelId="{81A78926-C175-4327-A8D4-F81E5095DC79}">
      <dgm:prSet/>
      <dgm:spPr/>
      <dgm:t>
        <a:bodyPr/>
        <a:lstStyle/>
        <a:p>
          <a:r>
            <a:rPr lang="zh-CN" b="0" i="0"/>
            <a:t>传统的基于行存储的关系数据库系统</a:t>
          </a:r>
          <a:endParaRPr lang="zh-CN"/>
        </a:p>
      </dgm:t>
    </dgm:pt>
    <dgm:pt modelId="{9B5AD1DE-9811-42A2-A382-48F985B6E683}" type="parTrans" cxnId="{CADF912E-882C-4931-A3BD-3E1656EF3EB2}">
      <dgm:prSet/>
      <dgm:spPr/>
      <dgm:t>
        <a:bodyPr/>
        <a:lstStyle/>
        <a:p>
          <a:endParaRPr lang="zh-CN" altLang="en-US"/>
        </a:p>
      </dgm:t>
    </dgm:pt>
    <dgm:pt modelId="{69EE3C52-C699-4406-ADAA-1784B2AE5AEE}" type="sibTrans" cxnId="{CADF912E-882C-4931-A3BD-3E1656EF3EB2}">
      <dgm:prSet/>
      <dgm:spPr/>
      <dgm:t>
        <a:bodyPr/>
        <a:lstStyle/>
        <a:p>
          <a:endParaRPr lang="zh-CN" altLang="en-US"/>
        </a:p>
      </dgm:t>
    </dgm:pt>
    <dgm:pt modelId="{A1E97103-CB02-4B92-BF14-C8DD9191431A}">
      <dgm:prSet/>
      <dgm:spPr/>
      <dgm:t>
        <a:bodyPr/>
        <a:lstStyle/>
        <a:p>
          <a:r>
            <a:rPr lang="en-US" b="0" i="0"/>
            <a:t>IBM</a:t>
          </a:r>
          <a:r>
            <a:rPr lang="zh-CN" b="0" i="0"/>
            <a:t>的</a:t>
          </a:r>
          <a:r>
            <a:rPr lang="en-US" b="0" i="0"/>
            <a:t>DB2</a:t>
          </a:r>
          <a:r>
            <a:rPr lang="zh-CN" b="0" i="0"/>
            <a:t>、</a:t>
          </a:r>
          <a:r>
            <a:rPr lang="en-US" b="0" i="0"/>
            <a:t>Oracle</a:t>
          </a:r>
          <a:r>
            <a:rPr lang="zh-CN" b="0" i="0"/>
            <a:t>、微软的</a:t>
          </a:r>
          <a:r>
            <a:rPr lang="en-US" b="0" i="0"/>
            <a:t>SQL Server</a:t>
          </a:r>
          <a:r>
            <a:rPr lang="zh-CN" b="0" i="0"/>
            <a:t>等</a:t>
          </a:r>
          <a:endParaRPr lang="zh-CN"/>
        </a:p>
      </dgm:t>
    </dgm:pt>
    <dgm:pt modelId="{ADDF8EDD-D7E0-452A-914A-9DF0AEC2F1AC}" type="parTrans" cxnId="{51C3383C-4BCF-45AC-9880-A69F9B2DE1FD}">
      <dgm:prSet/>
      <dgm:spPr/>
      <dgm:t>
        <a:bodyPr/>
        <a:lstStyle/>
        <a:p>
          <a:endParaRPr lang="zh-CN" altLang="en-US"/>
        </a:p>
      </dgm:t>
    </dgm:pt>
    <dgm:pt modelId="{A806D85C-DB50-41BA-9530-E5618E2AF532}" type="sibTrans" cxnId="{51C3383C-4BCF-45AC-9880-A69F9B2DE1FD}">
      <dgm:prSet/>
      <dgm:spPr/>
      <dgm:t>
        <a:bodyPr/>
        <a:lstStyle/>
        <a:p>
          <a:endParaRPr lang="zh-CN" altLang="en-US"/>
        </a:p>
      </dgm:t>
    </dgm:pt>
    <dgm:pt modelId="{C1B20B6C-4EAC-4645-B54B-C9AFAB3C69CC}">
      <dgm:prSet/>
      <dgm:spPr/>
      <dgm:t>
        <a:bodyPr/>
        <a:lstStyle/>
        <a:p>
          <a:r>
            <a:rPr lang="zh-CN" b="0" i="0"/>
            <a:t>面向实时计算的内存数据库系统</a:t>
          </a:r>
          <a:endParaRPr lang="zh-CN"/>
        </a:p>
      </dgm:t>
    </dgm:pt>
    <dgm:pt modelId="{5EC430C1-F3E2-41A9-8557-30DBFA4E22BD}" type="parTrans" cxnId="{C55CA333-C89B-4C60-B217-8BB92BB955A1}">
      <dgm:prSet/>
      <dgm:spPr/>
      <dgm:t>
        <a:bodyPr/>
        <a:lstStyle/>
        <a:p>
          <a:endParaRPr lang="zh-CN" altLang="en-US"/>
        </a:p>
      </dgm:t>
    </dgm:pt>
    <dgm:pt modelId="{36795727-210F-409D-B9D0-ECEEBB1D2C41}" type="sibTrans" cxnId="{C55CA333-C89B-4C60-B217-8BB92BB955A1}">
      <dgm:prSet/>
      <dgm:spPr/>
      <dgm:t>
        <a:bodyPr/>
        <a:lstStyle/>
        <a:p>
          <a:endParaRPr lang="zh-CN" altLang="en-US"/>
        </a:p>
      </dgm:t>
    </dgm:pt>
    <dgm:pt modelId="{46EB0464-DC1D-4B9A-B85B-A3F7C16072D9}">
      <dgm:prSet/>
      <dgm:spPr/>
      <dgm:t>
        <a:bodyPr/>
        <a:lstStyle/>
        <a:p>
          <a:r>
            <a:rPr lang="en-US" b="0" i="0"/>
            <a:t>Altibase</a:t>
          </a:r>
          <a:r>
            <a:rPr lang="zh-CN" b="0" i="0"/>
            <a:t>，</a:t>
          </a:r>
          <a:r>
            <a:rPr lang="en-US" b="0" i="0"/>
            <a:t>Timesten</a:t>
          </a:r>
          <a:r>
            <a:rPr lang="zh-CN" b="0" i="0"/>
            <a:t>，</a:t>
          </a:r>
          <a:r>
            <a:rPr lang="en-US" b="0" i="0"/>
            <a:t>Hana</a:t>
          </a:r>
          <a:r>
            <a:rPr lang="zh-CN" b="0" i="0"/>
            <a:t>等</a:t>
          </a:r>
          <a:endParaRPr lang="zh-CN"/>
        </a:p>
      </dgm:t>
    </dgm:pt>
    <dgm:pt modelId="{FC628A58-23B3-4D87-ABB4-C4B2CB6E2FC9}" type="parTrans" cxnId="{E0651AEB-1569-4A2A-AE61-EB09CCBCCA04}">
      <dgm:prSet/>
      <dgm:spPr/>
      <dgm:t>
        <a:bodyPr/>
        <a:lstStyle/>
        <a:p>
          <a:endParaRPr lang="zh-CN" altLang="en-US"/>
        </a:p>
      </dgm:t>
    </dgm:pt>
    <dgm:pt modelId="{9596167B-8B4C-455E-A20E-5A4CF18578D9}" type="sibTrans" cxnId="{E0651AEB-1569-4A2A-AE61-EB09CCBCCA04}">
      <dgm:prSet/>
      <dgm:spPr/>
      <dgm:t>
        <a:bodyPr/>
        <a:lstStyle/>
        <a:p>
          <a:endParaRPr lang="zh-CN" altLang="en-US"/>
        </a:p>
      </dgm:t>
    </dgm:pt>
    <dgm:pt modelId="{8DB2243F-482A-4036-949F-4A6A13E5FCD2}">
      <dgm:prSet/>
      <dgm:spPr/>
      <dgm:t>
        <a:bodyPr/>
        <a:lstStyle/>
        <a:p>
          <a:r>
            <a:rPr lang="zh-CN" b="0" i="0"/>
            <a:t>面向</a:t>
          </a:r>
          <a:r>
            <a:rPr lang="en-US" b="0" i="0"/>
            <a:t>OLTP</a:t>
          </a:r>
          <a:r>
            <a:rPr lang="zh-CN" b="0" i="0"/>
            <a:t>应用的</a:t>
          </a:r>
          <a:r>
            <a:rPr lang="en-US" b="0" i="0"/>
            <a:t>new SQL</a:t>
          </a:r>
          <a:endParaRPr lang="zh-CN"/>
        </a:p>
      </dgm:t>
    </dgm:pt>
    <dgm:pt modelId="{E6708B55-8438-40FB-8E07-E7554AD4173C}" type="parTrans" cxnId="{6F001B28-DB20-4023-8A57-7BC3527E25CB}">
      <dgm:prSet/>
      <dgm:spPr/>
      <dgm:t>
        <a:bodyPr/>
        <a:lstStyle/>
        <a:p>
          <a:endParaRPr lang="zh-CN" altLang="en-US"/>
        </a:p>
      </dgm:t>
    </dgm:pt>
    <dgm:pt modelId="{A9C8C763-F8BE-42D2-A6BC-EB339669438A}" type="sibTrans" cxnId="{6F001B28-DB20-4023-8A57-7BC3527E25CB}">
      <dgm:prSet/>
      <dgm:spPr/>
      <dgm:t>
        <a:bodyPr/>
        <a:lstStyle/>
        <a:p>
          <a:endParaRPr lang="zh-CN" altLang="en-US"/>
        </a:p>
      </dgm:t>
    </dgm:pt>
    <dgm:pt modelId="{39A4BD60-CFC3-47A0-AAA1-1376896A44D2}">
      <dgm:prSet/>
      <dgm:spPr/>
      <dgm:t>
        <a:bodyPr/>
        <a:lstStyle/>
        <a:p>
          <a:r>
            <a:rPr lang="en-US" b="0" i="0"/>
            <a:t>VoltDB</a:t>
          </a:r>
          <a:r>
            <a:rPr lang="zh-CN" b="0" i="0"/>
            <a:t>、</a:t>
          </a:r>
          <a:r>
            <a:rPr lang="en-US" b="0" i="0"/>
            <a:t>Clustrix</a:t>
          </a:r>
          <a:r>
            <a:rPr lang="zh-CN" b="0" i="0"/>
            <a:t>、</a:t>
          </a:r>
          <a:r>
            <a:rPr lang="en-US" b="0" i="0"/>
            <a:t>NuoDB</a:t>
          </a:r>
          <a:r>
            <a:rPr lang="zh-CN" b="0" i="0"/>
            <a:t>等</a:t>
          </a:r>
          <a:endParaRPr lang="zh-CN"/>
        </a:p>
      </dgm:t>
    </dgm:pt>
    <dgm:pt modelId="{F33DE0FB-8739-45AF-88EC-F3259D987FC5}" type="parTrans" cxnId="{BEDD7C22-3C78-4505-9EF1-C683836C4496}">
      <dgm:prSet/>
      <dgm:spPr/>
      <dgm:t>
        <a:bodyPr/>
        <a:lstStyle/>
        <a:p>
          <a:endParaRPr lang="zh-CN" altLang="en-US"/>
        </a:p>
      </dgm:t>
    </dgm:pt>
    <dgm:pt modelId="{EE6A7DE6-F3CB-405D-B777-72298DE4F564}" type="sibTrans" cxnId="{BEDD7C22-3C78-4505-9EF1-C683836C4496}">
      <dgm:prSet/>
      <dgm:spPr/>
      <dgm:t>
        <a:bodyPr/>
        <a:lstStyle/>
        <a:p>
          <a:endParaRPr lang="zh-CN" altLang="en-US"/>
        </a:p>
      </dgm:t>
    </dgm:pt>
    <dgm:pt modelId="{789CC805-D0F6-42F9-BFB5-71BE411BEADC}" type="pres">
      <dgm:prSet presAssocID="{CC973047-3E06-4F67-BB2E-BF4D3E3C82FA}" presName="Name0" presStyleCnt="0">
        <dgm:presLayoutVars>
          <dgm:dir/>
          <dgm:animLvl val="lvl"/>
          <dgm:resizeHandles val="exact"/>
        </dgm:presLayoutVars>
      </dgm:prSet>
      <dgm:spPr/>
    </dgm:pt>
    <dgm:pt modelId="{4C23A6CA-22FF-4B9A-A099-D0557606D367}" type="pres">
      <dgm:prSet presAssocID="{81A78926-C175-4327-A8D4-F81E5095DC79}" presName="linNode" presStyleCnt="0"/>
      <dgm:spPr/>
    </dgm:pt>
    <dgm:pt modelId="{B331FF32-7B7A-42CA-B306-E705842B3E45}" type="pres">
      <dgm:prSet presAssocID="{81A78926-C175-4327-A8D4-F81E5095DC79}" presName="parentText" presStyleLbl="node1" presStyleIdx="0" presStyleCnt="3">
        <dgm:presLayoutVars>
          <dgm:chMax val="1"/>
          <dgm:bulletEnabled val="1"/>
        </dgm:presLayoutVars>
      </dgm:prSet>
      <dgm:spPr/>
    </dgm:pt>
    <dgm:pt modelId="{279853EE-1405-48C8-A066-11209DA2B708}" type="pres">
      <dgm:prSet presAssocID="{81A78926-C175-4327-A8D4-F81E5095DC79}" presName="descendantText" presStyleLbl="alignAccFollowNode1" presStyleIdx="0" presStyleCnt="3">
        <dgm:presLayoutVars>
          <dgm:bulletEnabled val="1"/>
        </dgm:presLayoutVars>
      </dgm:prSet>
      <dgm:spPr/>
    </dgm:pt>
    <dgm:pt modelId="{28704849-177F-4457-82FB-97C829CAF325}" type="pres">
      <dgm:prSet presAssocID="{69EE3C52-C699-4406-ADAA-1784B2AE5AEE}" presName="sp" presStyleCnt="0"/>
      <dgm:spPr/>
    </dgm:pt>
    <dgm:pt modelId="{D27DB05D-FD4D-4033-8EFD-FAC7113A3015}" type="pres">
      <dgm:prSet presAssocID="{C1B20B6C-4EAC-4645-B54B-C9AFAB3C69CC}" presName="linNode" presStyleCnt="0"/>
      <dgm:spPr/>
    </dgm:pt>
    <dgm:pt modelId="{17FE201B-5042-48B4-8754-5440FE578AFB}" type="pres">
      <dgm:prSet presAssocID="{C1B20B6C-4EAC-4645-B54B-C9AFAB3C69CC}" presName="parentText" presStyleLbl="node1" presStyleIdx="1" presStyleCnt="3">
        <dgm:presLayoutVars>
          <dgm:chMax val="1"/>
          <dgm:bulletEnabled val="1"/>
        </dgm:presLayoutVars>
      </dgm:prSet>
      <dgm:spPr/>
    </dgm:pt>
    <dgm:pt modelId="{1419F168-2D06-466E-833A-10D352E6DF58}" type="pres">
      <dgm:prSet presAssocID="{C1B20B6C-4EAC-4645-B54B-C9AFAB3C69CC}" presName="descendantText" presStyleLbl="alignAccFollowNode1" presStyleIdx="1" presStyleCnt="3">
        <dgm:presLayoutVars>
          <dgm:bulletEnabled val="1"/>
        </dgm:presLayoutVars>
      </dgm:prSet>
      <dgm:spPr/>
    </dgm:pt>
    <dgm:pt modelId="{1730BC8A-1788-47AE-9D89-0250F65520CE}" type="pres">
      <dgm:prSet presAssocID="{36795727-210F-409D-B9D0-ECEEBB1D2C41}" presName="sp" presStyleCnt="0"/>
      <dgm:spPr/>
    </dgm:pt>
    <dgm:pt modelId="{3B274BA7-D334-4904-B85B-C6189678D1A3}" type="pres">
      <dgm:prSet presAssocID="{8DB2243F-482A-4036-949F-4A6A13E5FCD2}" presName="linNode" presStyleCnt="0"/>
      <dgm:spPr/>
    </dgm:pt>
    <dgm:pt modelId="{FE0341FA-F84A-4018-9B6D-7D68CF3491DC}" type="pres">
      <dgm:prSet presAssocID="{8DB2243F-482A-4036-949F-4A6A13E5FCD2}" presName="parentText" presStyleLbl="node1" presStyleIdx="2" presStyleCnt="3">
        <dgm:presLayoutVars>
          <dgm:chMax val="1"/>
          <dgm:bulletEnabled val="1"/>
        </dgm:presLayoutVars>
      </dgm:prSet>
      <dgm:spPr/>
    </dgm:pt>
    <dgm:pt modelId="{2635CDD4-F03F-45D2-AFCE-007A2FD07979}" type="pres">
      <dgm:prSet presAssocID="{8DB2243F-482A-4036-949F-4A6A13E5FCD2}" presName="descendantText" presStyleLbl="alignAccFollowNode1" presStyleIdx="2" presStyleCnt="3">
        <dgm:presLayoutVars>
          <dgm:bulletEnabled val="1"/>
        </dgm:presLayoutVars>
      </dgm:prSet>
      <dgm:spPr/>
    </dgm:pt>
  </dgm:ptLst>
  <dgm:cxnLst>
    <dgm:cxn modelId="{BEDD7C22-3C78-4505-9EF1-C683836C4496}" srcId="{8DB2243F-482A-4036-949F-4A6A13E5FCD2}" destId="{39A4BD60-CFC3-47A0-AAA1-1376896A44D2}" srcOrd="0" destOrd="0" parTransId="{F33DE0FB-8739-45AF-88EC-F3259D987FC5}" sibTransId="{EE6A7DE6-F3CB-405D-B777-72298DE4F564}"/>
    <dgm:cxn modelId="{6F001B28-DB20-4023-8A57-7BC3527E25CB}" srcId="{CC973047-3E06-4F67-BB2E-BF4D3E3C82FA}" destId="{8DB2243F-482A-4036-949F-4A6A13E5FCD2}" srcOrd="2" destOrd="0" parTransId="{E6708B55-8438-40FB-8E07-E7554AD4173C}" sibTransId="{A9C8C763-F8BE-42D2-A6BC-EB339669438A}"/>
    <dgm:cxn modelId="{CADF912E-882C-4931-A3BD-3E1656EF3EB2}" srcId="{CC973047-3E06-4F67-BB2E-BF4D3E3C82FA}" destId="{81A78926-C175-4327-A8D4-F81E5095DC79}" srcOrd="0" destOrd="0" parTransId="{9B5AD1DE-9811-42A2-A382-48F985B6E683}" sibTransId="{69EE3C52-C699-4406-ADAA-1784B2AE5AEE}"/>
    <dgm:cxn modelId="{C55CA333-C89B-4C60-B217-8BB92BB955A1}" srcId="{CC973047-3E06-4F67-BB2E-BF4D3E3C82FA}" destId="{C1B20B6C-4EAC-4645-B54B-C9AFAB3C69CC}" srcOrd="1" destOrd="0" parTransId="{5EC430C1-F3E2-41A9-8557-30DBFA4E22BD}" sibTransId="{36795727-210F-409D-B9D0-ECEEBB1D2C41}"/>
    <dgm:cxn modelId="{51C3383C-4BCF-45AC-9880-A69F9B2DE1FD}" srcId="{81A78926-C175-4327-A8D4-F81E5095DC79}" destId="{A1E97103-CB02-4B92-BF14-C8DD9191431A}" srcOrd="0" destOrd="0" parTransId="{ADDF8EDD-D7E0-452A-914A-9DF0AEC2F1AC}" sibTransId="{A806D85C-DB50-41BA-9530-E5618E2AF532}"/>
    <dgm:cxn modelId="{701D2D66-613B-4BC5-8767-8F948E510ED0}" type="presOf" srcId="{46EB0464-DC1D-4B9A-B85B-A3F7C16072D9}" destId="{1419F168-2D06-466E-833A-10D352E6DF58}" srcOrd="0" destOrd="0" presId="urn:microsoft.com/office/officeart/2005/8/layout/vList5"/>
    <dgm:cxn modelId="{78DE7157-4669-47BD-9AB9-DD6C7DEE4310}" type="presOf" srcId="{81A78926-C175-4327-A8D4-F81E5095DC79}" destId="{B331FF32-7B7A-42CA-B306-E705842B3E45}" srcOrd="0" destOrd="0" presId="urn:microsoft.com/office/officeart/2005/8/layout/vList5"/>
    <dgm:cxn modelId="{BF43C387-5825-4D27-A12D-630A4A4CF71B}" type="presOf" srcId="{8DB2243F-482A-4036-949F-4A6A13E5FCD2}" destId="{FE0341FA-F84A-4018-9B6D-7D68CF3491DC}" srcOrd="0" destOrd="0" presId="urn:microsoft.com/office/officeart/2005/8/layout/vList5"/>
    <dgm:cxn modelId="{2E2886B3-2913-4236-95E4-E4972AEA83EC}" type="presOf" srcId="{C1B20B6C-4EAC-4645-B54B-C9AFAB3C69CC}" destId="{17FE201B-5042-48B4-8754-5440FE578AFB}" srcOrd="0" destOrd="0" presId="urn:microsoft.com/office/officeart/2005/8/layout/vList5"/>
    <dgm:cxn modelId="{5931D7C0-0787-4E53-A64B-5CCFF072504B}" type="presOf" srcId="{CC973047-3E06-4F67-BB2E-BF4D3E3C82FA}" destId="{789CC805-D0F6-42F9-BFB5-71BE411BEADC}" srcOrd="0" destOrd="0" presId="urn:microsoft.com/office/officeart/2005/8/layout/vList5"/>
    <dgm:cxn modelId="{4B2FC4E5-94CE-40F9-BC84-10D6D9725A5B}" type="presOf" srcId="{A1E97103-CB02-4B92-BF14-C8DD9191431A}" destId="{279853EE-1405-48C8-A066-11209DA2B708}" srcOrd="0" destOrd="0" presId="urn:microsoft.com/office/officeart/2005/8/layout/vList5"/>
    <dgm:cxn modelId="{E0651AEB-1569-4A2A-AE61-EB09CCBCCA04}" srcId="{C1B20B6C-4EAC-4645-B54B-C9AFAB3C69CC}" destId="{46EB0464-DC1D-4B9A-B85B-A3F7C16072D9}" srcOrd="0" destOrd="0" parTransId="{FC628A58-23B3-4D87-ABB4-C4B2CB6E2FC9}" sibTransId="{9596167B-8B4C-455E-A20E-5A4CF18578D9}"/>
    <dgm:cxn modelId="{62D0B7F3-FC95-4933-AECB-F4BF69A70565}" type="presOf" srcId="{39A4BD60-CFC3-47A0-AAA1-1376896A44D2}" destId="{2635CDD4-F03F-45D2-AFCE-007A2FD07979}" srcOrd="0" destOrd="0" presId="urn:microsoft.com/office/officeart/2005/8/layout/vList5"/>
    <dgm:cxn modelId="{6C301CBF-3ACC-481A-8D5B-7598641195FC}" type="presParOf" srcId="{789CC805-D0F6-42F9-BFB5-71BE411BEADC}" destId="{4C23A6CA-22FF-4B9A-A099-D0557606D367}" srcOrd="0" destOrd="0" presId="urn:microsoft.com/office/officeart/2005/8/layout/vList5"/>
    <dgm:cxn modelId="{D25247F1-A98A-47C4-A8C3-E13EF283AB2D}" type="presParOf" srcId="{4C23A6CA-22FF-4B9A-A099-D0557606D367}" destId="{B331FF32-7B7A-42CA-B306-E705842B3E45}" srcOrd="0" destOrd="0" presId="urn:microsoft.com/office/officeart/2005/8/layout/vList5"/>
    <dgm:cxn modelId="{16F238A2-21F4-4F9C-A5E6-03CEC801E460}" type="presParOf" srcId="{4C23A6CA-22FF-4B9A-A099-D0557606D367}" destId="{279853EE-1405-48C8-A066-11209DA2B708}" srcOrd="1" destOrd="0" presId="urn:microsoft.com/office/officeart/2005/8/layout/vList5"/>
    <dgm:cxn modelId="{8CC5ED6E-E870-4F44-A3E3-3A987C064F37}" type="presParOf" srcId="{789CC805-D0F6-42F9-BFB5-71BE411BEADC}" destId="{28704849-177F-4457-82FB-97C829CAF325}" srcOrd="1" destOrd="0" presId="urn:microsoft.com/office/officeart/2005/8/layout/vList5"/>
    <dgm:cxn modelId="{498CAF1F-D5BA-4A89-B9E7-3208E8E87A81}" type="presParOf" srcId="{789CC805-D0F6-42F9-BFB5-71BE411BEADC}" destId="{D27DB05D-FD4D-4033-8EFD-FAC7113A3015}" srcOrd="2" destOrd="0" presId="urn:microsoft.com/office/officeart/2005/8/layout/vList5"/>
    <dgm:cxn modelId="{474391F8-75A6-4630-B9B9-CD716156E183}" type="presParOf" srcId="{D27DB05D-FD4D-4033-8EFD-FAC7113A3015}" destId="{17FE201B-5042-48B4-8754-5440FE578AFB}" srcOrd="0" destOrd="0" presId="urn:microsoft.com/office/officeart/2005/8/layout/vList5"/>
    <dgm:cxn modelId="{CEF3FEE2-E8E1-4C6E-A6E5-07C0F0210214}" type="presParOf" srcId="{D27DB05D-FD4D-4033-8EFD-FAC7113A3015}" destId="{1419F168-2D06-466E-833A-10D352E6DF58}" srcOrd="1" destOrd="0" presId="urn:microsoft.com/office/officeart/2005/8/layout/vList5"/>
    <dgm:cxn modelId="{0AEE34B0-DBA7-4B75-9C3F-100225A61E96}" type="presParOf" srcId="{789CC805-D0F6-42F9-BFB5-71BE411BEADC}" destId="{1730BC8A-1788-47AE-9D89-0250F65520CE}" srcOrd="3" destOrd="0" presId="urn:microsoft.com/office/officeart/2005/8/layout/vList5"/>
    <dgm:cxn modelId="{B65DD593-FDC5-427A-AFD0-0A3DCAFC1944}" type="presParOf" srcId="{789CC805-D0F6-42F9-BFB5-71BE411BEADC}" destId="{3B274BA7-D334-4904-B85B-C6189678D1A3}" srcOrd="4" destOrd="0" presId="urn:microsoft.com/office/officeart/2005/8/layout/vList5"/>
    <dgm:cxn modelId="{1F3EAEDA-3F59-4D5C-8162-6637CBB94E38}" type="presParOf" srcId="{3B274BA7-D334-4904-B85B-C6189678D1A3}" destId="{FE0341FA-F84A-4018-9B6D-7D68CF3491DC}" srcOrd="0" destOrd="0" presId="urn:microsoft.com/office/officeart/2005/8/layout/vList5"/>
    <dgm:cxn modelId="{B4CDDD9B-FAF9-40EB-8990-E48E219CBCF0}" type="presParOf" srcId="{3B274BA7-D334-4904-B85B-C6189678D1A3}" destId="{2635CDD4-F03F-45D2-AFCE-007A2FD079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74CCA2-E958-48DA-A65F-AAAC7880D1EE}"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zh-CN" altLang="en-US"/>
        </a:p>
      </dgm:t>
    </dgm:pt>
    <dgm:pt modelId="{E4CA82BE-1A91-4071-9092-C265B1431D17}">
      <dgm:prSet/>
      <dgm:spPr/>
      <dgm:t>
        <a:bodyPr/>
        <a:lstStyle/>
        <a:p>
          <a:r>
            <a:rPr lang="zh-CN" b="0" i="0"/>
            <a:t>数据仓库</a:t>
          </a:r>
          <a:endParaRPr lang="zh-CN"/>
        </a:p>
      </dgm:t>
    </dgm:pt>
    <dgm:pt modelId="{99C2A47C-7CC6-4064-ACC8-DEE517D56258}" type="parTrans" cxnId="{6D817E5F-106B-4290-8A58-1F2BED2C7157}">
      <dgm:prSet/>
      <dgm:spPr/>
      <dgm:t>
        <a:bodyPr/>
        <a:lstStyle/>
        <a:p>
          <a:endParaRPr lang="zh-CN" altLang="en-US"/>
        </a:p>
      </dgm:t>
    </dgm:pt>
    <dgm:pt modelId="{5D9E9628-3CA4-45B0-9A8B-30455033F1A7}" type="sibTrans" cxnId="{6D817E5F-106B-4290-8A58-1F2BED2C7157}">
      <dgm:prSet/>
      <dgm:spPr/>
      <dgm:t>
        <a:bodyPr/>
        <a:lstStyle/>
        <a:p>
          <a:endParaRPr lang="zh-CN" altLang="en-US"/>
        </a:p>
      </dgm:t>
    </dgm:pt>
    <dgm:pt modelId="{F5565D63-FD91-4CB6-9708-3C89B04BF641}">
      <dgm:prSet/>
      <dgm:spPr/>
      <dgm:t>
        <a:bodyPr/>
        <a:lstStyle/>
        <a:p>
          <a:r>
            <a:rPr lang="zh-CN" b="0" i="0"/>
            <a:t>领头羊</a:t>
          </a:r>
          <a:r>
            <a:rPr lang="en-US" b="0" i="0"/>
            <a:t>TeraData</a:t>
          </a:r>
          <a:endParaRPr lang="zh-CN"/>
        </a:p>
      </dgm:t>
    </dgm:pt>
    <dgm:pt modelId="{45BFBA34-608B-4DDA-B173-1AB174F0BC78}" type="parTrans" cxnId="{2E15B8F5-F176-47F9-ACE3-0AAD4CE5B776}">
      <dgm:prSet/>
      <dgm:spPr/>
      <dgm:t>
        <a:bodyPr/>
        <a:lstStyle/>
        <a:p>
          <a:endParaRPr lang="zh-CN" altLang="en-US"/>
        </a:p>
      </dgm:t>
    </dgm:pt>
    <dgm:pt modelId="{6BE556A2-B7A0-4EA9-88D5-FB56A26E9B77}" type="sibTrans" cxnId="{2E15B8F5-F176-47F9-ACE3-0AAD4CE5B776}">
      <dgm:prSet/>
      <dgm:spPr/>
      <dgm:t>
        <a:bodyPr/>
        <a:lstStyle/>
        <a:p>
          <a:endParaRPr lang="zh-CN" altLang="en-US"/>
        </a:p>
      </dgm:t>
    </dgm:pt>
    <dgm:pt modelId="{BF572ADD-32D6-4F84-B589-1857A3A26F71}">
      <dgm:prSet/>
      <dgm:spPr/>
      <dgm:t>
        <a:bodyPr/>
        <a:lstStyle/>
        <a:p>
          <a:r>
            <a:rPr lang="zh-CN" b="0" i="0"/>
            <a:t>列存储数据库系统</a:t>
          </a:r>
          <a:endParaRPr lang="zh-CN"/>
        </a:p>
      </dgm:t>
    </dgm:pt>
    <dgm:pt modelId="{113A1527-A9B6-4FC3-BAE9-7DFA4DA45D24}" type="parTrans" cxnId="{831BE4DA-E902-423F-BF19-D47199DC4C00}">
      <dgm:prSet/>
      <dgm:spPr/>
      <dgm:t>
        <a:bodyPr/>
        <a:lstStyle/>
        <a:p>
          <a:endParaRPr lang="zh-CN" altLang="en-US"/>
        </a:p>
      </dgm:t>
    </dgm:pt>
    <dgm:pt modelId="{1DCD1D46-76B4-4D9B-9F10-FA221C8B7787}" type="sibTrans" cxnId="{831BE4DA-E902-423F-BF19-D47199DC4C00}">
      <dgm:prSet/>
      <dgm:spPr/>
      <dgm:t>
        <a:bodyPr/>
        <a:lstStyle/>
        <a:p>
          <a:endParaRPr lang="zh-CN" altLang="en-US"/>
        </a:p>
      </dgm:t>
    </dgm:pt>
    <dgm:pt modelId="{21E4604B-0E68-4251-8B20-678BCD4015E7}">
      <dgm:prSet/>
      <dgm:spPr/>
      <dgm:t>
        <a:bodyPr/>
        <a:lstStyle/>
        <a:p>
          <a:r>
            <a:rPr lang="en-US" b="0" i="0"/>
            <a:t>MonetDB</a:t>
          </a:r>
          <a:r>
            <a:rPr lang="zh-CN" b="0" i="0"/>
            <a:t>、</a:t>
          </a:r>
          <a:r>
            <a:rPr lang="en-US" b="0" i="0"/>
            <a:t>InfiniDB</a:t>
          </a:r>
          <a:r>
            <a:rPr lang="zh-CN" b="0" i="0"/>
            <a:t>、</a:t>
          </a:r>
          <a:r>
            <a:rPr lang="en-US" b="0" i="0"/>
            <a:t>LucidDB</a:t>
          </a:r>
          <a:r>
            <a:rPr lang="zh-CN" b="0" i="0"/>
            <a:t>，</a:t>
          </a:r>
          <a:r>
            <a:rPr lang="en-US" b="0" i="0"/>
            <a:t>Vertica</a:t>
          </a:r>
          <a:r>
            <a:rPr lang="zh-CN" b="0" i="0"/>
            <a:t>，</a:t>
          </a:r>
          <a:r>
            <a:rPr lang="en-US" b="0" i="0"/>
            <a:t>SybaseIQ</a:t>
          </a:r>
          <a:r>
            <a:rPr lang="zh-CN" b="0" i="0"/>
            <a:t>等</a:t>
          </a:r>
          <a:endParaRPr lang="zh-CN"/>
        </a:p>
      </dgm:t>
    </dgm:pt>
    <dgm:pt modelId="{E552060B-A151-4B67-B1AA-5AE7ADF117EF}" type="parTrans" cxnId="{57E87AFD-6688-4FE4-AE6D-CC949B10D696}">
      <dgm:prSet/>
      <dgm:spPr/>
      <dgm:t>
        <a:bodyPr/>
        <a:lstStyle/>
        <a:p>
          <a:endParaRPr lang="zh-CN" altLang="en-US"/>
        </a:p>
      </dgm:t>
    </dgm:pt>
    <dgm:pt modelId="{2FE5FBF7-085D-4FB8-A851-14C54C0B9CDE}" type="sibTrans" cxnId="{57E87AFD-6688-4FE4-AE6D-CC949B10D696}">
      <dgm:prSet/>
      <dgm:spPr/>
      <dgm:t>
        <a:bodyPr/>
        <a:lstStyle/>
        <a:p>
          <a:endParaRPr lang="zh-CN" altLang="en-US"/>
        </a:p>
      </dgm:t>
    </dgm:pt>
    <dgm:pt modelId="{52C58825-FE5B-4696-999A-B1F8A7C54AE1}">
      <dgm:prSet/>
      <dgm:spPr/>
      <dgm:t>
        <a:bodyPr/>
        <a:lstStyle/>
        <a:p>
          <a:r>
            <a:rPr lang="zh-CN" b="0" i="0"/>
            <a:t>基于列存储技术的内存数据库</a:t>
          </a:r>
          <a:endParaRPr lang="zh-CN"/>
        </a:p>
      </dgm:t>
    </dgm:pt>
    <dgm:pt modelId="{C227BBF1-7430-4999-8517-C3DEB32217BF}" type="parTrans" cxnId="{A10B34E9-4610-4F3B-A1AB-35BCF42ACD8B}">
      <dgm:prSet/>
      <dgm:spPr/>
      <dgm:t>
        <a:bodyPr/>
        <a:lstStyle/>
        <a:p>
          <a:endParaRPr lang="zh-CN" altLang="en-US"/>
        </a:p>
      </dgm:t>
    </dgm:pt>
    <dgm:pt modelId="{A82B3693-38D4-4A24-A831-37E6DD4909F2}" type="sibTrans" cxnId="{A10B34E9-4610-4F3B-A1AB-35BCF42ACD8B}">
      <dgm:prSet/>
      <dgm:spPr/>
      <dgm:t>
        <a:bodyPr/>
        <a:lstStyle/>
        <a:p>
          <a:endParaRPr lang="zh-CN" altLang="en-US"/>
        </a:p>
      </dgm:t>
    </dgm:pt>
    <dgm:pt modelId="{E8EF465B-8E5F-44AE-8403-3E061CE1323E}">
      <dgm:prSet/>
      <dgm:spPr/>
      <dgm:t>
        <a:bodyPr/>
        <a:lstStyle/>
        <a:p>
          <a:r>
            <a:rPr lang="en-US" b="0" i="0"/>
            <a:t>MonetDB</a:t>
          </a:r>
          <a:r>
            <a:rPr lang="zh-CN" b="0" i="0"/>
            <a:t>和</a:t>
          </a:r>
          <a:r>
            <a:rPr lang="en-US" b="0" i="0"/>
            <a:t>Vertica</a:t>
          </a:r>
          <a:endParaRPr lang="zh-CN"/>
        </a:p>
      </dgm:t>
    </dgm:pt>
    <dgm:pt modelId="{14C01BB1-87E3-40A0-9909-4EC97F9C6252}" type="parTrans" cxnId="{DF7C297C-1D77-4D82-A8DE-58311DD17CE0}">
      <dgm:prSet/>
      <dgm:spPr/>
      <dgm:t>
        <a:bodyPr/>
        <a:lstStyle/>
        <a:p>
          <a:endParaRPr lang="zh-CN" altLang="en-US"/>
        </a:p>
      </dgm:t>
    </dgm:pt>
    <dgm:pt modelId="{B249A4E7-5EB0-4D5E-97A7-6E0B38D7779D}" type="sibTrans" cxnId="{DF7C297C-1D77-4D82-A8DE-58311DD17CE0}">
      <dgm:prSet/>
      <dgm:spPr/>
      <dgm:t>
        <a:bodyPr/>
        <a:lstStyle/>
        <a:p>
          <a:endParaRPr lang="zh-CN" altLang="en-US"/>
        </a:p>
      </dgm:t>
    </dgm:pt>
    <dgm:pt modelId="{43F0680C-F9E8-4D55-9404-29B89949C13C}" type="pres">
      <dgm:prSet presAssocID="{4B74CCA2-E958-48DA-A65F-AAAC7880D1EE}" presName="Name0" presStyleCnt="0">
        <dgm:presLayoutVars>
          <dgm:dir/>
          <dgm:animLvl val="lvl"/>
          <dgm:resizeHandles val="exact"/>
        </dgm:presLayoutVars>
      </dgm:prSet>
      <dgm:spPr/>
    </dgm:pt>
    <dgm:pt modelId="{AA9F3171-981C-4D22-AD3B-75000F649D9F}" type="pres">
      <dgm:prSet presAssocID="{E4CA82BE-1A91-4071-9092-C265B1431D17}" presName="linNode" presStyleCnt="0"/>
      <dgm:spPr/>
    </dgm:pt>
    <dgm:pt modelId="{00DC1B5E-64C1-4990-B852-AC1846F49E9D}" type="pres">
      <dgm:prSet presAssocID="{E4CA82BE-1A91-4071-9092-C265B1431D17}" presName="parentText" presStyleLbl="node1" presStyleIdx="0" presStyleCnt="3">
        <dgm:presLayoutVars>
          <dgm:chMax val="1"/>
          <dgm:bulletEnabled val="1"/>
        </dgm:presLayoutVars>
      </dgm:prSet>
      <dgm:spPr/>
    </dgm:pt>
    <dgm:pt modelId="{77D7E52F-C285-4088-9159-243DA9F095A9}" type="pres">
      <dgm:prSet presAssocID="{E4CA82BE-1A91-4071-9092-C265B1431D17}" presName="descendantText" presStyleLbl="alignAccFollowNode1" presStyleIdx="0" presStyleCnt="3">
        <dgm:presLayoutVars>
          <dgm:bulletEnabled val="1"/>
        </dgm:presLayoutVars>
      </dgm:prSet>
      <dgm:spPr/>
    </dgm:pt>
    <dgm:pt modelId="{C2B9C709-ED12-4B87-BC1F-BE64482EDA9A}" type="pres">
      <dgm:prSet presAssocID="{5D9E9628-3CA4-45B0-9A8B-30455033F1A7}" presName="sp" presStyleCnt="0"/>
      <dgm:spPr/>
    </dgm:pt>
    <dgm:pt modelId="{994B78BB-7F95-4A42-80C8-55F76DE9E5F6}" type="pres">
      <dgm:prSet presAssocID="{BF572ADD-32D6-4F84-B589-1857A3A26F71}" presName="linNode" presStyleCnt="0"/>
      <dgm:spPr/>
    </dgm:pt>
    <dgm:pt modelId="{6C8FC952-CA29-4EBC-A3FF-8F964A409AF5}" type="pres">
      <dgm:prSet presAssocID="{BF572ADD-32D6-4F84-B589-1857A3A26F71}" presName="parentText" presStyleLbl="node1" presStyleIdx="1" presStyleCnt="3">
        <dgm:presLayoutVars>
          <dgm:chMax val="1"/>
          <dgm:bulletEnabled val="1"/>
        </dgm:presLayoutVars>
      </dgm:prSet>
      <dgm:spPr/>
    </dgm:pt>
    <dgm:pt modelId="{089ED9BB-28F9-401A-96AC-BB67A4B64488}" type="pres">
      <dgm:prSet presAssocID="{BF572ADD-32D6-4F84-B589-1857A3A26F71}" presName="descendantText" presStyleLbl="alignAccFollowNode1" presStyleIdx="1" presStyleCnt="3">
        <dgm:presLayoutVars>
          <dgm:bulletEnabled val="1"/>
        </dgm:presLayoutVars>
      </dgm:prSet>
      <dgm:spPr/>
    </dgm:pt>
    <dgm:pt modelId="{1FE5C7B3-1EE5-4CA2-B657-EDA281D867D7}" type="pres">
      <dgm:prSet presAssocID="{1DCD1D46-76B4-4D9B-9F10-FA221C8B7787}" presName="sp" presStyleCnt="0"/>
      <dgm:spPr/>
    </dgm:pt>
    <dgm:pt modelId="{A5B4F630-CE09-4647-BC00-588143AA447E}" type="pres">
      <dgm:prSet presAssocID="{52C58825-FE5B-4696-999A-B1F8A7C54AE1}" presName="linNode" presStyleCnt="0"/>
      <dgm:spPr/>
    </dgm:pt>
    <dgm:pt modelId="{2489EE4C-C491-4AD0-87F3-5D0333D3322F}" type="pres">
      <dgm:prSet presAssocID="{52C58825-FE5B-4696-999A-B1F8A7C54AE1}" presName="parentText" presStyleLbl="node1" presStyleIdx="2" presStyleCnt="3">
        <dgm:presLayoutVars>
          <dgm:chMax val="1"/>
          <dgm:bulletEnabled val="1"/>
        </dgm:presLayoutVars>
      </dgm:prSet>
      <dgm:spPr/>
    </dgm:pt>
    <dgm:pt modelId="{8B833C0A-D9B2-4E7C-B5E1-E8409C0A0F8D}" type="pres">
      <dgm:prSet presAssocID="{52C58825-FE5B-4696-999A-B1F8A7C54AE1}" presName="descendantText" presStyleLbl="alignAccFollowNode1" presStyleIdx="2" presStyleCnt="3">
        <dgm:presLayoutVars>
          <dgm:bulletEnabled val="1"/>
        </dgm:presLayoutVars>
      </dgm:prSet>
      <dgm:spPr/>
    </dgm:pt>
  </dgm:ptLst>
  <dgm:cxnLst>
    <dgm:cxn modelId="{E431F725-F516-4CC5-B13C-9E53057B12D5}" type="presOf" srcId="{BF572ADD-32D6-4F84-B589-1857A3A26F71}" destId="{6C8FC952-CA29-4EBC-A3FF-8F964A409AF5}" srcOrd="0" destOrd="0" presId="urn:microsoft.com/office/officeart/2005/8/layout/vList5"/>
    <dgm:cxn modelId="{6D817E5F-106B-4290-8A58-1F2BED2C7157}" srcId="{4B74CCA2-E958-48DA-A65F-AAAC7880D1EE}" destId="{E4CA82BE-1A91-4071-9092-C265B1431D17}" srcOrd="0" destOrd="0" parTransId="{99C2A47C-7CC6-4064-ACC8-DEE517D56258}" sibTransId="{5D9E9628-3CA4-45B0-9A8B-30455033F1A7}"/>
    <dgm:cxn modelId="{A9031262-C31F-48CA-9584-FCEFB8979D5C}" type="presOf" srcId="{4B74CCA2-E958-48DA-A65F-AAAC7880D1EE}" destId="{43F0680C-F9E8-4D55-9404-29B89949C13C}" srcOrd="0" destOrd="0" presId="urn:microsoft.com/office/officeart/2005/8/layout/vList5"/>
    <dgm:cxn modelId="{8985694B-2FAA-4DE5-9EF7-9A837F61186B}" type="presOf" srcId="{52C58825-FE5B-4696-999A-B1F8A7C54AE1}" destId="{2489EE4C-C491-4AD0-87F3-5D0333D3322F}" srcOrd="0" destOrd="0" presId="urn:microsoft.com/office/officeart/2005/8/layout/vList5"/>
    <dgm:cxn modelId="{DF7C297C-1D77-4D82-A8DE-58311DD17CE0}" srcId="{52C58825-FE5B-4696-999A-B1F8A7C54AE1}" destId="{E8EF465B-8E5F-44AE-8403-3E061CE1323E}" srcOrd="0" destOrd="0" parTransId="{14C01BB1-87E3-40A0-9909-4EC97F9C6252}" sibTransId="{B249A4E7-5EB0-4D5E-97A7-6E0B38D7779D}"/>
    <dgm:cxn modelId="{C207B49D-778C-4BD8-92E1-F49FF6566978}" type="presOf" srcId="{F5565D63-FD91-4CB6-9708-3C89B04BF641}" destId="{77D7E52F-C285-4088-9159-243DA9F095A9}" srcOrd="0" destOrd="0" presId="urn:microsoft.com/office/officeart/2005/8/layout/vList5"/>
    <dgm:cxn modelId="{13AA28A3-43FA-4050-940F-0E8646A0E0F5}" type="presOf" srcId="{E8EF465B-8E5F-44AE-8403-3E061CE1323E}" destId="{8B833C0A-D9B2-4E7C-B5E1-E8409C0A0F8D}" srcOrd="0" destOrd="0" presId="urn:microsoft.com/office/officeart/2005/8/layout/vList5"/>
    <dgm:cxn modelId="{7B5577BB-EFE8-4F66-BA9C-495BA89E3323}" type="presOf" srcId="{E4CA82BE-1A91-4071-9092-C265B1431D17}" destId="{00DC1B5E-64C1-4990-B852-AC1846F49E9D}" srcOrd="0" destOrd="0" presId="urn:microsoft.com/office/officeart/2005/8/layout/vList5"/>
    <dgm:cxn modelId="{831BE4DA-E902-423F-BF19-D47199DC4C00}" srcId="{4B74CCA2-E958-48DA-A65F-AAAC7880D1EE}" destId="{BF572ADD-32D6-4F84-B589-1857A3A26F71}" srcOrd="1" destOrd="0" parTransId="{113A1527-A9B6-4FC3-BAE9-7DFA4DA45D24}" sibTransId="{1DCD1D46-76B4-4D9B-9F10-FA221C8B7787}"/>
    <dgm:cxn modelId="{A10B34E9-4610-4F3B-A1AB-35BCF42ACD8B}" srcId="{4B74CCA2-E958-48DA-A65F-AAAC7880D1EE}" destId="{52C58825-FE5B-4696-999A-B1F8A7C54AE1}" srcOrd="2" destOrd="0" parTransId="{C227BBF1-7430-4999-8517-C3DEB32217BF}" sibTransId="{A82B3693-38D4-4A24-A831-37E6DD4909F2}"/>
    <dgm:cxn modelId="{2E15B8F5-F176-47F9-ACE3-0AAD4CE5B776}" srcId="{E4CA82BE-1A91-4071-9092-C265B1431D17}" destId="{F5565D63-FD91-4CB6-9708-3C89B04BF641}" srcOrd="0" destOrd="0" parTransId="{45BFBA34-608B-4DDA-B173-1AB174F0BC78}" sibTransId="{6BE556A2-B7A0-4EA9-88D5-FB56A26E9B77}"/>
    <dgm:cxn modelId="{389F4FFC-C401-4CEE-888D-A9014F657719}" type="presOf" srcId="{21E4604B-0E68-4251-8B20-678BCD4015E7}" destId="{089ED9BB-28F9-401A-96AC-BB67A4B64488}" srcOrd="0" destOrd="0" presId="urn:microsoft.com/office/officeart/2005/8/layout/vList5"/>
    <dgm:cxn modelId="{57E87AFD-6688-4FE4-AE6D-CC949B10D696}" srcId="{BF572ADD-32D6-4F84-B589-1857A3A26F71}" destId="{21E4604B-0E68-4251-8B20-678BCD4015E7}" srcOrd="0" destOrd="0" parTransId="{E552060B-A151-4B67-B1AA-5AE7ADF117EF}" sibTransId="{2FE5FBF7-085D-4FB8-A851-14C54C0B9CDE}"/>
    <dgm:cxn modelId="{3AB5D704-194B-492A-8272-32CD89854B1D}" type="presParOf" srcId="{43F0680C-F9E8-4D55-9404-29B89949C13C}" destId="{AA9F3171-981C-4D22-AD3B-75000F649D9F}" srcOrd="0" destOrd="0" presId="urn:microsoft.com/office/officeart/2005/8/layout/vList5"/>
    <dgm:cxn modelId="{7ECA7E5E-1879-4F73-8F47-6A5C3248DB96}" type="presParOf" srcId="{AA9F3171-981C-4D22-AD3B-75000F649D9F}" destId="{00DC1B5E-64C1-4990-B852-AC1846F49E9D}" srcOrd="0" destOrd="0" presId="urn:microsoft.com/office/officeart/2005/8/layout/vList5"/>
    <dgm:cxn modelId="{611BA83A-CF97-4818-819B-505FE574142A}" type="presParOf" srcId="{AA9F3171-981C-4D22-AD3B-75000F649D9F}" destId="{77D7E52F-C285-4088-9159-243DA9F095A9}" srcOrd="1" destOrd="0" presId="urn:microsoft.com/office/officeart/2005/8/layout/vList5"/>
    <dgm:cxn modelId="{B909582D-B5D8-44ED-934C-7DA0B772AB9D}" type="presParOf" srcId="{43F0680C-F9E8-4D55-9404-29B89949C13C}" destId="{C2B9C709-ED12-4B87-BC1F-BE64482EDA9A}" srcOrd="1" destOrd="0" presId="urn:microsoft.com/office/officeart/2005/8/layout/vList5"/>
    <dgm:cxn modelId="{6D7504FC-4C3D-4160-A9F3-4C6B2B7D06A0}" type="presParOf" srcId="{43F0680C-F9E8-4D55-9404-29B89949C13C}" destId="{994B78BB-7F95-4A42-80C8-55F76DE9E5F6}" srcOrd="2" destOrd="0" presId="urn:microsoft.com/office/officeart/2005/8/layout/vList5"/>
    <dgm:cxn modelId="{2E217DA5-9186-455D-89BA-4869D65BFD82}" type="presParOf" srcId="{994B78BB-7F95-4A42-80C8-55F76DE9E5F6}" destId="{6C8FC952-CA29-4EBC-A3FF-8F964A409AF5}" srcOrd="0" destOrd="0" presId="urn:microsoft.com/office/officeart/2005/8/layout/vList5"/>
    <dgm:cxn modelId="{4C543971-8956-418E-AA8D-2D856D6C7023}" type="presParOf" srcId="{994B78BB-7F95-4A42-80C8-55F76DE9E5F6}" destId="{089ED9BB-28F9-401A-96AC-BB67A4B64488}" srcOrd="1" destOrd="0" presId="urn:microsoft.com/office/officeart/2005/8/layout/vList5"/>
    <dgm:cxn modelId="{C5DEC429-4380-427E-847D-19D72F3821DC}" type="presParOf" srcId="{43F0680C-F9E8-4D55-9404-29B89949C13C}" destId="{1FE5C7B3-1EE5-4CA2-B657-EDA281D867D7}" srcOrd="3" destOrd="0" presId="urn:microsoft.com/office/officeart/2005/8/layout/vList5"/>
    <dgm:cxn modelId="{BAC86481-73D1-42AE-8878-78A96D233877}" type="presParOf" srcId="{43F0680C-F9E8-4D55-9404-29B89949C13C}" destId="{A5B4F630-CE09-4647-BC00-588143AA447E}" srcOrd="4" destOrd="0" presId="urn:microsoft.com/office/officeart/2005/8/layout/vList5"/>
    <dgm:cxn modelId="{88B0548F-08EB-4066-AF9A-FB3B26265386}" type="presParOf" srcId="{A5B4F630-CE09-4647-BC00-588143AA447E}" destId="{2489EE4C-C491-4AD0-87F3-5D0333D3322F}" srcOrd="0" destOrd="0" presId="urn:microsoft.com/office/officeart/2005/8/layout/vList5"/>
    <dgm:cxn modelId="{DF29788E-A701-453C-9D6C-F9C0B89EB92A}" type="presParOf" srcId="{A5B4F630-CE09-4647-BC00-588143AA447E}" destId="{8B833C0A-D9B2-4E7C-B5E1-E8409C0A0F8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5E6A9B5-CB66-4EE2-8FDF-EA2AEF4009F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2072A186-A013-486D-AC7C-93CB5DF238F7}">
      <dgm:prSet/>
      <dgm:spPr/>
      <dgm:t>
        <a:bodyPr/>
        <a:lstStyle/>
        <a:p>
          <a:r>
            <a:rPr lang="en-US" b="0" i="0"/>
            <a:t>NoSQL </a:t>
          </a:r>
          <a:r>
            <a:rPr lang="zh-CN" b="0" i="0"/>
            <a:t>数据库系统相对于关系数据库系统具有的优势：</a:t>
          </a:r>
          <a:endParaRPr lang="zh-CN"/>
        </a:p>
      </dgm:t>
    </dgm:pt>
    <dgm:pt modelId="{623E7AF8-D068-4D02-BE93-1B5EAD978D59}" type="parTrans" cxnId="{7C5C5DF4-38F2-40D8-B2F3-D2A30FDFE5F1}">
      <dgm:prSet/>
      <dgm:spPr/>
      <dgm:t>
        <a:bodyPr/>
        <a:lstStyle/>
        <a:p>
          <a:endParaRPr lang="zh-CN" altLang="en-US"/>
        </a:p>
      </dgm:t>
    </dgm:pt>
    <dgm:pt modelId="{F36892C3-D81A-498A-BD7B-B20BF88761D2}" type="sibTrans" cxnId="{7C5C5DF4-38F2-40D8-B2F3-D2A30FDFE5F1}">
      <dgm:prSet/>
      <dgm:spPr/>
      <dgm:t>
        <a:bodyPr/>
        <a:lstStyle/>
        <a:p>
          <a:endParaRPr lang="zh-CN" altLang="en-US"/>
        </a:p>
      </dgm:t>
    </dgm:pt>
    <dgm:pt modelId="{03F8AA70-7923-427B-AE47-479411D58D9C}">
      <dgm:prSet/>
      <dgm:spPr/>
      <dgm:t>
        <a:bodyPr/>
        <a:lstStyle/>
        <a:p>
          <a:r>
            <a:rPr lang="zh-CN" b="0" i="0"/>
            <a:t>数据模型灵活、支持多样的数据类型</a:t>
          </a:r>
          <a:endParaRPr lang="zh-CN"/>
        </a:p>
      </dgm:t>
    </dgm:pt>
    <dgm:pt modelId="{579B41ED-B4DD-40ED-B9EA-A571F02CC412}" type="parTrans" cxnId="{AC6F6BAA-AA8D-49CA-86E4-826162DAD653}">
      <dgm:prSet/>
      <dgm:spPr/>
      <dgm:t>
        <a:bodyPr/>
        <a:lstStyle/>
        <a:p>
          <a:endParaRPr lang="zh-CN" altLang="en-US"/>
        </a:p>
      </dgm:t>
    </dgm:pt>
    <dgm:pt modelId="{AA8C19D8-16BC-418D-A103-3A264005CD24}" type="sibTrans" cxnId="{AC6F6BAA-AA8D-49CA-86E4-826162DAD653}">
      <dgm:prSet/>
      <dgm:spPr/>
      <dgm:t>
        <a:bodyPr/>
        <a:lstStyle/>
        <a:p>
          <a:endParaRPr lang="zh-CN" altLang="en-US"/>
        </a:p>
      </dgm:t>
    </dgm:pt>
    <dgm:pt modelId="{12962688-5E4B-4DE2-B807-BCDEC7EFB1DF}">
      <dgm:prSet/>
      <dgm:spPr/>
      <dgm:t>
        <a:bodyPr/>
        <a:lstStyle/>
        <a:p>
          <a:r>
            <a:rPr lang="zh-CN" b="0" i="0"/>
            <a:t>高度的扩展性。</a:t>
          </a:r>
          <a:endParaRPr lang="zh-CN"/>
        </a:p>
      </dgm:t>
    </dgm:pt>
    <dgm:pt modelId="{639E90E2-6419-47F3-A66E-F98CB288AD9A}" type="parTrans" cxnId="{5B6C5E6D-07DE-47C7-B6B4-F116966A57BD}">
      <dgm:prSet/>
      <dgm:spPr/>
      <dgm:t>
        <a:bodyPr/>
        <a:lstStyle/>
        <a:p>
          <a:endParaRPr lang="zh-CN" altLang="en-US"/>
        </a:p>
      </dgm:t>
    </dgm:pt>
    <dgm:pt modelId="{11F406DB-8226-4B14-B0F6-E38CC9809A53}" type="sibTrans" cxnId="{5B6C5E6D-07DE-47C7-B6B4-F116966A57BD}">
      <dgm:prSet/>
      <dgm:spPr/>
      <dgm:t>
        <a:bodyPr/>
        <a:lstStyle/>
        <a:p>
          <a:endParaRPr lang="zh-CN" altLang="en-US"/>
        </a:p>
      </dgm:t>
    </dgm:pt>
    <dgm:pt modelId="{5F99FB76-7287-4F75-A8FA-FFDD18E481FC}">
      <dgm:prSet/>
      <dgm:spPr/>
      <dgm:t>
        <a:bodyPr/>
        <a:lstStyle/>
        <a:p>
          <a:r>
            <a:rPr lang="en-US" b="0" i="0"/>
            <a:t>NoSQL</a:t>
          </a:r>
          <a:r>
            <a:rPr lang="zh-CN" b="0" i="0"/>
            <a:t>数据库系统</a:t>
          </a:r>
          <a:endParaRPr lang="zh-CN"/>
        </a:p>
      </dgm:t>
    </dgm:pt>
    <dgm:pt modelId="{8FFF80EF-58CA-4CD3-85E8-8B8FA9B270EA}" type="parTrans" cxnId="{E6F70346-265F-4239-89EF-588F0E39949F}">
      <dgm:prSet/>
      <dgm:spPr/>
      <dgm:t>
        <a:bodyPr/>
        <a:lstStyle/>
        <a:p>
          <a:endParaRPr lang="zh-CN" altLang="en-US"/>
        </a:p>
      </dgm:t>
    </dgm:pt>
    <dgm:pt modelId="{2D552914-3B47-46B1-9E3F-BD1D45D3244E}" type="sibTrans" cxnId="{E6F70346-265F-4239-89EF-588F0E39949F}">
      <dgm:prSet/>
      <dgm:spPr/>
      <dgm:t>
        <a:bodyPr/>
        <a:lstStyle/>
        <a:p>
          <a:endParaRPr lang="zh-CN" altLang="en-US"/>
        </a:p>
      </dgm:t>
    </dgm:pt>
    <dgm:pt modelId="{75A05AD3-6293-4704-981F-93F77074DA4E}">
      <dgm:prSet/>
      <dgm:spPr/>
      <dgm:t>
        <a:bodyPr/>
        <a:lstStyle/>
        <a:p>
          <a:r>
            <a:rPr lang="zh-CN" b="0" i="0"/>
            <a:t>键值（</a:t>
          </a:r>
          <a:r>
            <a:rPr lang="en-US" b="0" i="0"/>
            <a:t>key-value</a:t>
          </a:r>
          <a:r>
            <a:rPr lang="zh-CN" b="0" i="0"/>
            <a:t>）存储数据库：</a:t>
          </a:r>
          <a:r>
            <a:rPr lang="en-US" b="0" i="0"/>
            <a:t>Dynamo</a:t>
          </a:r>
          <a:endParaRPr lang="zh-CN"/>
        </a:p>
      </dgm:t>
    </dgm:pt>
    <dgm:pt modelId="{05E109DB-A2CE-4887-B71A-F23FC40E4B75}" type="parTrans" cxnId="{E71ADC64-0B1D-44D9-BF94-D83E646A22ED}">
      <dgm:prSet/>
      <dgm:spPr/>
      <dgm:t>
        <a:bodyPr/>
        <a:lstStyle/>
        <a:p>
          <a:endParaRPr lang="zh-CN" altLang="en-US"/>
        </a:p>
      </dgm:t>
    </dgm:pt>
    <dgm:pt modelId="{300209A7-91DD-4616-A693-3C4AE88B9C27}" type="sibTrans" cxnId="{E71ADC64-0B1D-44D9-BF94-D83E646A22ED}">
      <dgm:prSet/>
      <dgm:spPr/>
      <dgm:t>
        <a:bodyPr/>
        <a:lstStyle/>
        <a:p>
          <a:endParaRPr lang="zh-CN" altLang="en-US"/>
        </a:p>
      </dgm:t>
    </dgm:pt>
    <dgm:pt modelId="{92B35EAA-093F-4A35-812A-BE3AB83E7E6D}">
      <dgm:prSet/>
      <dgm:spPr/>
      <dgm:t>
        <a:bodyPr/>
        <a:lstStyle/>
        <a:p>
          <a:r>
            <a:rPr lang="zh-CN" b="0" i="0"/>
            <a:t>列式存储数据库：</a:t>
          </a:r>
          <a:r>
            <a:rPr lang="en-US" b="0" i="0"/>
            <a:t>BigTable</a:t>
          </a:r>
          <a:r>
            <a:rPr lang="zh-CN" b="0" i="0"/>
            <a:t>、</a:t>
          </a:r>
          <a:r>
            <a:rPr lang="en-US" b="0" i="0"/>
            <a:t>HBase</a:t>
          </a:r>
          <a:endParaRPr lang="zh-CN"/>
        </a:p>
      </dgm:t>
    </dgm:pt>
    <dgm:pt modelId="{A7C565B3-A0C3-47D9-BBE7-76A9CD16EAC8}" type="parTrans" cxnId="{5D3BE6AF-4D71-4975-9779-B3DAC3613A32}">
      <dgm:prSet/>
      <dgm:spPr/>
      <dgm:t>
        <a:bodyPr/>
        <a:lstStyle/>
        <a:p>
          <a:endParaRPr lang="zh-CN" altLang="en-US"/>
        </a:p>
      </dgm:t>
    </dgm:pt>
    <dgm:pt modelId="{2AD625FF-7E62-4195-9F1A-BAF7760B8923}" type="sibTrans" cxnId="{5D3BE6AF-4D71-4975-9779-B3DAC3613A32}">
      <dgm:prSet/>
      <dgm:spPr/>
      <dgm:t>
        <a:bodyPr/>
        <a:lstStyle/>
        <a:p>
          <a:endParaRPr lang="zh-CN" altLang="en-US"/>
        </a:p>
      </dgm:t>
    </dgm:pt>
    <dgm:pt modelId="{326D5026-1FC5-4587-ACD0-11CA04CB52C6}">
      <dgm:prSet/>
      <dgm:spPr/>
      <dgm:t>
        <a:bodyPr/>
        <a:lstStyle/>
        <a:p>
          <a:r>
            <a:rPr lang="zh-CN" b="0" i="0" dirty="0"/>
            <a:t>文档存储数据库：</a:t>
          </a:r>
          <a:r>
            <a:rPr lang="en-US" b="0" i="0" dirty="0"/>
            <a:t>MongoDB</a:t>
          </a:r>
          <a:endParaRPr lang="zh-CN" dirty="0"/>
        </a:p>
      </dgm:t>
    </dgm:pt>
    <dgm:pt modelId="{F586365B-3D3E-45F8-A4C5-4877C53B5CD4}" type="parTrans" cxnId="{E8983FBD-2193-40D1-BBA5-6BCF8BD7C9A8}">
      <dgm:prSet/>
      <dgm:spPr/>
      <dgm:t>
        <a:bodyPr/>
        <a:lstStyle/>
        <a:p>
          <a:endParaRPr lang="zh-CN" altLang="en-US"/>
        </a:p>
      </dgm:t>
    </dgm:pt>
    <dgm:pt modelId="{18F5AA4A-0B3E-4303-9C91-6E78A5E585E7}" type="sibTrans" cxnId="{E8983FBD-2193-40D1-BBA5-6BCF8BD7C9A8}">
      <dgm:prSet/>
      <dgm:spPr/>
      <dgm:t>
        <a:bodyPr/>
        <a:lstStyle/>
        <a:p>
          <a:endParaRPr lang="zh-CN" altLang="en-US"/>
        </a:p>
      </dgm:t>
    </dgm:pt>
    <dgm:pt modelId="{37741D3F-CDC3-4909-9A45-20A40411486F}" type="pres">
      <dgm:prSet presAssocID="{E5E6A9B5-CB66-4EE2-8FDF-EA2AEF4009F6}" presName="linear" presStyleCnt="0">
        <dgm:presLayoutVars>
          <dgm:animLvl val="lvl"/>
          <dgm:resizeHandles val="exact"/>
        </dgm:presLayoutVars>
      </dgm:prSet>
      <dgm:spPr/>
    </dgm:pt>
    <dgm:pt modelId="{06B04459-DC52-4297-B639-1A2F95487FED}" type="pres">
      <dgm:prSet presAssocID="{2072A186-A013-486D-AC7C-93CB5DF238F7}" presName="parentText" presStyleLbl="node1" presStyleIdx="0" presStyleCnt="2">
        <dgm:presLayoutVars>
          <dgm:chMax val="0"/>
          <dgm:bulletEnabled val="1"/>
        </dgm:presLayoutVars>
      </dgm:prSet>
      <dgm:spPr/>
    </dgm:pt>
    <dgm:pt modelId="{A62074A8-7E61-4AD5-855D-16F182A401E4}" type="pres">
      <dgm:prSet presAssocID="{2072A186-A013-486D-AC7C-93CB5DF238F7}" presName="childText" presStyleLbl="revTx" presStyleIdx="0" presStyleCnt="2">
        <dgm:presLayoutVars>
          <dgm:bulletEnabled val="1"/>
        </dgm:presLayoutVars>
      </dgm:prSet>
      <dgm:spPr/>
    </dgm:pt>
    <dgm:pt modelId="{07BC0541-0D9F-4C1A-9E2E-D44F4E54D763}" type="pres">
      <dgm:prSet presAssocID="{5F99FB76-7287-4F75-A8FA-FFDD18E481FC}" presName="parentText" presStyleLbl="node1" presStyleIdx="1" presStyleCnt="2">
        <dgm:presLayoutVars>
          <dgm:chMax val="0"/>
          <dgm:bulletEnabled val="1"/>
        </dgm:presLayoutVars>
      </dgm:prSet>
      <dgm:spPr/>
    </dgm:pt>
    <dgm:pt modelId="{EA1D4F8B-07FF-4A3F-B012-09B35AA97B42}" type="pres">
      <dgm:prSet presAssocID="{5F99FB76-7287-4F75-A8FA-FFDD18E481FC}" presName="childText" presStyleLbl="revTx" presStyleIdx="1" presStyleCnt="2">
        <dgm:presLayoutVars>
          <dgm:bulletEnabled val="1"/>
        </dgm:presLayoutVars>
      </dgm:prSet>
      <dgm:spPr/>
    </dgm:pt>
  </dgm:ptLst>
  <dgm:cxnLst>
    <dgm:cxn modelId="{AA544401-9A04-435E-B4A5-378FD1E9701E}" type="presOf" srcId="{75A05AD3-6293-4704-981F-93F77074DA4E}" destId="{EA1D4F8B-07FF-4A3F-B012-09B35AA97B42}" srcOrd="0" destOrd="0" presId="urn:microsoft.com/office/officeart/2005/8/layout/vList2"/>
    <dgm:cxn modelId="{21FCC20C-3E50-4099-B800-267F559A520E}" type="presOf" srcId="{12962688-5E4B-4DE2-B807-BCDEC7EFB1DF}" destId="{A62074A8-7E61-4AD5-855D-16F182A401E4}" srcOrd="0" destOrd="1" presId="urn:microsoft.com/office/officeart/2005/8/layout/vList2"/>
    <dgm:cxn modelId="{60B4901E-BEEE-430C-98C3-3C3139A871E7}" type="presOf" srcId="{03F8AA70-7923-427B-AE47-479411D58D9C}" destId="{A62074A8-7E61-4AD5-855D-16F182A401E4}" srcOrd="0" destOrd="0" presId="urn:microsoft.com/office/officeart/2005/8/layout/vList2"/>
    <dgm:cxn modelId="{4F69A63A-0C54-4B3B-B353-3F8E7E9A284E}" type="presOf" srcId="{2072A186-A013-486D-AC7C-93CB5DF238F7}" destId="{06B04459-DC52-4297-B639-1A2F95487FED}" srcOrd="0" destOrd="0" presId="urn:microsoft.com/office/officeart/2005/8/layout/vList2"/>
    <dgm:cxn modelId="{E71ADC64-0B1D-44D9-BF94-D83E646A22ED}" srcId="{5F99FB76-7287-4F75-A8FA-FFDD18E481FC}" destId="{75A05AD3-6293-4704-981F-93F77074DA4E}" srcOrd="0" destOrd="0" parTransId="{05E109DB-A2CE-4887-B71A-F23FC40E4B75}" sibTransId="{300209A7-91DD-4616-A693-3C4AE88B9C27}"/>
    <dgm:cxn modelId="{E6F70346-265F-4239-89EF-588F0E39949F}" srcId="{E5E6A9B5-CB66-4EE2-8FDF-EA2AEF4009F6}" destId="{5F99FB76-7287-4F75-A8FA-FFDD18E481FC}" srcOrd="1" destOrd="0" parTransId="{8FFF80EF-58CA-4CD3-85E8-8B8FA9B270EA}" sibTransId="{2D552914-3B47-46B1-9E3F-BD1D45D3244E}"/>
    <dgm:cxn modelId="{7B41546C-6DA1-48BF-94F0-581C13BE3CD4}" type="presOf" srcId="{326D5026-1FC5-4587-ACD0-11CA04CB52C6}" destId="{EA1D4F8B-07FF-4A3F-B012-09B35AA97B42}" srcOrd="0" destOrd="2" presId="urn:microsoft.com/office/officeart/2005/8/layout/vList2"/>
    <dgm:cxn modelId="{5B6C5E6D-07DE-47C7-B6B4-F116966A57BD}" srcId="{2072A186-A013-486D-AC7C-93CB5DF238F7}" destId="{12962688-5E4B-4DE2-B807-BCDEC7EFB1DF}" srcOrd="1" destOrd="0" parTransId="{639E90E2-6419-47F3-A66E-F98CB288AD9A}" sibTransId="{11F406DB-8226-4B14-B0F6-E38CC9809A53}"/>
    <dgm:cxn modelId="{B9127970-A3EF-4697-A9B2-3EA662D434CD}" type="presOf" srcId="{92B35EAA-093F-4A35-812A-BE3AB83E7E6D}" destId="{EA1D4F8B-07FF-4A3F-B012-09B35AA97B42}" srcOrd="0" destOrd="1" presId="urn:microsoft.com/office/officeart/2005/8/layout/vList2"/>
    <dgm:cxn modelId="{E0D55F55-7234-4253-9121-299FA4E4AF39}" type="presOf" srcId="{5F99FB76-7287-4F75-A8FA-FFDD18E481FC}" destId="{07BC0541-0D9F-4C1A-9E2E-D44F4E54D763}" srcOrd="0" destOrd="0" presId="urn:microsoft.com/office/officeart/2005/8/layout/vList2"/>
    <dgm:cxn modelId="{A60FB881-4C59-45A4-8DF1-AE10A448BB3F}" type="presOf" srcId="{E5E6A9B5-CB66-4EE2-8FDF-EA2AEF4009F6}" destId="{37741D3F-CDC3-4909-9A45-20A40411486F}" srcOrd="0" destOrd="0" presId="urn:microsoft.com/office/officeart/2005/8/layout/vList2"/>
    <dgm:cxn modelId="{AC6F6BAA-AA8D-49CA-86E4-826162DAD653}" srcId="{2072A186-A013-486D-AC7C-93CB5DF238F7}" destId="{03F8AA70-7923-427B-AE47-479411D58D9C}" srcOrd="0" destOrd="0" parTransId="{579B41ED-B4DD-40ED-B9EA-A571F02CC412}" sibTransId="{AA8C19D8-16BC-418D-A103-3A264005CD24}"/>
    <dgm:cxn modelId="{5D3BE6AF-4D71-4975-9779-B3DAC3613A32}" srcId="{5F99FB76-7287-4F75-A8FA-FFDD18E481FC}" destId="{92B35EAA-093F-4A35-812A-BE3AB83E7E6D}" srcOrd="1" destOrd="0" parTransId="{A7C565B3-A0C3-47D9-BBE7-76A9CD16EAC8}" sibTransId="{2AD625FF-7E62-4195-9F1A-BAF7760B8923}"/>
    <dgm:cxn modelId="{E8983FBD-2193-40D1-BBA5-6BCF8BD7C9A8}" srcId="{5F99FB76-7287-4F75-A8FA-FFDD18E481FC}" destId="{326D5026-1FC5-4587-ACD0-11CA04CB52C6}" srcOrd="2" destOrd="0" parTransId="{F586365B-3D3E-45F8-A4C5-4877C53B5CD4}" sibTransId="{18F5AA4A-0B3E-4303-9C91-6E78A5E585E7}"/>
    <dgm:cxn modelId="{7C5C5DF4-38F2-40D8-B2F3-D2A30FDFE5F1}" srcId="{E5E6A9B5-CB66-4EE2-8FDF-EA2AEF4009F6}" destId="{2072A186-A013-486D-AC7C-93CB5DF238F7}" srcOrd="0" destOrd="0" parTransId="{623E7AF8-D068-4D02-BE93-1B5EAD978D59}" sibTransId="{F36892C3-D81A-498A-BD7B-B20BF88761D2}"/>
    <dgm:cxn modelId="{210FDA5C-07B3-4723-8A26-1B8270A64416}" type="presParOf" srcId="{37741D3F-CDC3-4909-9A45-20A40411486F}" destId="{06B04459-DC52-4297-B639-1A2F95487FED}" srcOrd="0" destOrd="0" presId="urn:microsoft.com/office/officeart/2005/8/layout/vList2"/>
    <dgm:cxn modelId="{E0C07ADB-958C-42D9-8389-1E615C8106FF}" type="presParOf" srcId="{37741D3F-CDC3-4909-9A45-20A40411486F}" destId="{A62074A8-7E61-4AD5-855D-16F182A401E4}" srcOrd="1" destOrd="0" presId="urn:microsoft.com/office/officeart/2005/8/layout/vList2"/>
    <dgm:cxn modelId="{133B453A-F8FD-4F99-A425-756FDF9E8C6C}" type="presParOf" srcId="{37741D3F-CDC3-4909-9A45-20A40411486F}" destId="{07BC0541-0D9F-4C1A-9E2E-D44F4E54D763}" srcOrd="2" destOrd="0" presId="urn:microsoft.com/office/officeart/2005/8/layout/vList2"/>
    <dgm:cxn modelId="{37239DCF-A123-467F-BB73-868E3C0B7A88}" type="presParOf" srcId="{37741D3F-CDC3-4909-9A45-20A40411486F}" destId="{EA1D4F8B-07FF-4A3F-B012-09B35AA97B4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E7091C-38E7-4912-B54D-73678D65CC5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1EF36840-D55E-4980-B8CA-0E38A611D65A}">
      <dgm:prSet phldrT="[文本]"/>
      <dgm:spPr/>
      <dgm:t>
        <a:bodyPr/>
        <a:lstStyle/>
        <a:p>
          <a:r>
            <a:rPr lang="zh-CN" altLang="en-US" dirty="0"/>
            <a:t>适用于数据分析的自然语言</a:t>
          </a:r>
        </a:p>
      </dgm:t>
    </dgm:pt>
    <dgm:pt modelId="{2C0D15B2-A2D1-4F2A-86CE-EF0A997262E5}" type="parTrans" cxnId="{E4331CB6-BED6-488B-A7A8-DEB58AA1AFCF}">
      <dgm:prSet/>
      <dgm:spPr/>
      <dgm:t>
        <a:bodyPr/>
        <a:lstStyle/>
        <a:p>
          <a:endParaRPr lang="zh-CN" altLang="en-US"/>
        </a:p>
      </dgm:t>
    </dgm:pt>
    <dgm:pt modelId="{FFE0D23D-B710-4A57-B201-106BD2B83022}" type="sibTrans" cxnId="{E4331CB6-BED6-488B-A7A8-DEB58AA1AFCF}">
      <dgm:prSet/>
      <dgm:spPr/>
      <dgm:t>
        <a:bodyPr/>
        <a:lstStyle/>
        <a:p>
          <a:endParaRPr lang="zh-CN" altLang="en-US"/>
        </a:p>
      </dgm:t>
    </dgm:pt>
    <dgm:pt modelId="{944BFDC5-AC62-4523-AB9A-60141F20133E}">
      <dgm:prSet phldrT="[文本]"/>
      <dgm:spPr/>
      <dgm:t>
        <a:bodyPr/>
        <a:lstStyle/>
        <a:p>
          <a:r>
            <a:rPr lang="zh-CN" altLang="en-US" dirty="0"/>
            <a:t>高效的语言</a:t>
          </a:r>
        </a:p>
      </dgm:t>
    </dgm:pt>
    <dgm:pt modelId="{BF635B40-0365-40B8-AEE9-3D8B08BD41C2}" type="parTrans" cxnId="{738AC60A-6421-44BE-B795-12A29A60A9FD}">
      <dgm:prSet/>
      <dgm:spPr/>
      <dgm:t>
        <a:bodyPr/>
        <a:lstStyle/>
        <a:p>
          <a:endParaRPr lang="zh-CN" altLang="en-US"/>
        </a:p>
      </dgm:t>
    </dgm:pt>
    <dgm:pt modelId="{185089D7-2460-4EC1-8882-F6D32F40FAB1}" type="sibTrans" cxnId="{738AC60A-6421-44BE-B795-12A29A60A9FD}">
      <dgm:prSet/>
      <dgm:spPr/>
      <dgm:t>
        <a:bodyPr/>
        <a:lstStyle/>
        <a:p>
          <a:endParaRPr lang="zh-CN" altLang="en-US"/>
        </a:p>
      </dgm:t>
    </dgm:pt>
    <dgm:pt modelId="{F6BEC1FA-3638-48D5-A549-A47E3B8173D3}">
      <dgm:prSet phldrT="[文本]"/>
      <dgm:spPr/>
      <dgm:t>
        <a:bodyPr/>
        <a:lstStyle/>
        <a:p>
          <a:r>
            <a:rPr lang="zh-CN" altLang="en-US" dirty="0"/>
            <a:t>优化的处理</a:t>
          </a:r>
        </a:p>
      </dgm:t>
    </dgm:pt>
    <dgm:pt modelId="{EDB9E853-92FD-42A1-B0EE-DE98A611D912}" type="parTrans" cxnId="{5EE5FDB3-B8CD-4FF3-8655-8746FEC6ED56}">
      <dgm:prSet/>
      <dgm:spPr/>
      <dgm:t>
        <a:bodyPr/>
        <a:lstStyle/>
        <a:p>
          <a:endParaRPr lang="zh-CN" altLang="en-US"/>
        </a:p>
      </dgm:t>
    </dgm:pt>
    <dgm:pt modelId="{2AA1126B-6791-4DF0-BA17-D96DB78BD8C2}" type="sibTrans" cxnId="{5EE5FDB3-B8CD-4FF3-8655-8746FEC6ED56}">
      <dgm:prSet/>
      <dgm:spPr/>
      <dgm:t>
        <a:bodyPr/>
        <a:lstStyle/>
        <a:p>
          <a:endParaRPr lang="zh-CN" altLang="en-US"/>
        </a:p>
      </dgm:t>
    </dgm:pt>
    <dgm:pt modelId="{FCAF37D2-EA07-4FDA-A41A-DD0339ECBB2D}">
      <dgm:prSet phldrT="[文本]"/>
      <dgm:spPr/>
      <dgm:t>
        <a:bodyPr/>
        <a:lstStyle/>
        <a:p>
          <a:r>
            <a:rPr lang="zh-CN" altLang="en-US" dirty="0"/>
            <a:t>持续创新</a:t>
          </a:r>
        </a:p>
      </dgm:t>
    </dgm:pt>
    <dgm:pt modelId="{6DF65E25-5DA6-4BCF-8275-6E8F48ED952C}" type="parTrans" cxnId="{474CEDE2-2A15-449B-8650-21E44B795D04}">
      <dgm:prSet/>
      <dgm:spPr/>
      <dgm:t>
        <a:bodyPr/>
        <a:lstStyle/>
        <a:p>
          <a:endParaRPr lang="zh-CN" altLang="en-US"/>
        </a:p>
      </dgm:t>
    </dgm:pt>
    <dgm:pt modelId="{57A30562-8309-477C-899C-4571E777FB3E}" type="sibTrans" cxnId="{474CEDE2-2A15-449B-8650-21E44B795D04}">
      <dgm:prSet/>
      <dgm:spPr/>
      <dgm:t>
        <a:bodyPr/>
        <a:lstStyle/>
        <a:p>
          <a:endParaRPr lang="zh-CN" altLang="en-US"/>
        </a:p>
      </dgm:t>
    </dgm:pt>
    <dgm:pt modelId="{E36E86B0-DFE0-44BE-A15B-9A80AD99BE9B}">
      <dgm:prSet phldrT="[文本]"/>
      <dgm:spPr/>
      <dgm:t>
        <a:bodyPr/>
        <a:lstStyle/>
        <a:p>
          <a:r>
            <a:rPr lang="zh-CN" altLang="en-US" dirty="0"/>
            <a:t>基于关系代数、面向集合</a:t>
          </a:r>
        </a:p>
      </dgm:t>
    </dgm:pt>
    <dgm:pt modelId="{2D755628-EEE9-45A5-A8B0-367425C0A17A}" type="parTrans" cxnId="{75045EC1-60F2-4E8B-BDCC-BE89E09E134D}">
      <dgm:prSet/>
      <dgm:spPr/>
      <dgm:t>
        <a:bodyPr/>
        <a:lstStyle/>
        <a:p>
          <a:endParaRPr lang="zh-CN" altLang="en-US"/>
        </a:p>
      </dgm:t>
    </dgm:pt>
    <dgm:pt modelId="{3FB55FCF-1F05-416A-9801-A90692443495}" type="sibTrans" cxnId="{75045EC1-60F2-4E8B-BDCC-BE89E09E134D}">
      <dgm:prSet/>
      <dgm:spPr/>
      <dgm:t>
        <a:bodyPr/>
        <a:lstStyle/>
        <a:p>
          <a:endParaRPr lang="zh-CN" altLang="en-US"/>
        </a:p>
      </dgm:t>
    </dgm:pt>
    <dgm:pt modelId="{9E443127-31B3-44C8-88C8-419B35088F17}">
      <dgm:prSet phldrT="[文本]"/>
      <dgm:spPr/>
      <dgm:t>
        <a:bodyPr/>
        <a:lstStyle/>
        <a:p>
          <a:r>
            <a:rPr lang="zh-CN" altLang="en-US" dirty="0"/>
            <a:t>声明式语言：直接表述想要的结果，而非获得方式</a:t>
          </a:r>
        </a:p>
      </dgm:t>
    </dgm:pt>
    <dgm:pt modelId="{F628A7CB-F81C-4211-91D9-2AD05EEBD345}" type="parTrans" cxnId="{EA3F19AE-DF72-456D-BF88-B7E2C9680855}">
      <dgm:prSet/>
      <dgm:spPr/>
      <dgm:t>
        <a:bodyPr/>
        <a:lstStyle/>
        <a:p>
          <a:endParaRPr lang="zh-CN" altLang="en-US"/>
        </a:p>
      </dgm:t>
    </dgm:pt>
    <dgm:pt modelId="{3B22E0B2-0035-4456-9E97-81902CE2E006}" type="sibTrans" cxnId="{EA3F19AE-DF72-456D-BF88-B7E2C9680855}">
      <dgm:prSet/>
      <dgm:spPr/>
      <dgm:t>
        <a:bodyPr/>
        <a:lstStyle/>
        <a:p>
          <a:endParaRPr lang="zh-CN" altLang="en-US"/>
        </a:p>
      </dgm:t>
    </dgm:pt>
    <dgm:pt modelId="{6CA7DE18-2CE6-4716-814D-B2E569EA875B}">
      <dgm:prSet phldrT="[文本]"/>
      <dgm:spPr/>
      <dgm:t>
        <a:bodyPr/>
        <a:lstStyle/>
        <a:p>
          <a:r>
            <a:rPr lang="zh-CN" altLang="en-US" dirty="0"/>
            <a:t>将结果与方式脱钩有助于持续优化</a:t>
          </a:r>
          <a:r>
            <a:rPr lang="en-US" altLang="zh-CN" dirty="0"/>
            <a:t>SQL</a:t>
          </a:r>
          <a:r>
            <a:rPr lang="zh-CN" altLang="en-US" dirty="0"/>
            <a:t>引擎</a:t>
          </a:r>
        </a:p>
      </dgm:t>
    </dgm:pt>
    <dgm:pt modelId="{8B56CF60-7003-4636-9681-8972669335C0}" type="parTrans" cxnId="{A30CA4FA-C5EE-4605-AD0B-2D0312B9D1F2}">
      <dgm:prSet/>
      <dgm:spPr/>
      <dgm:t>
        <a:bodyPr/>
        <a:lstStyle/>
        <a:p>
          <a:endParaRPr lang="zh-CN" altLang="en-US"/>
        </a:p>
      </dgm:t>
    </dgm:pt>
    <dgm:pt modelId="{7DECAA1E-6355-46D4-8CAF-1B317C45B2CF}" type="sibTrans" cxnId="{A30CA4FA-C5EE-4605-AD0B-2D0312B9D1F2}">
      <dgm:prSet/>
      <dgm:spPr/>
      <dgm:t>
        <a:bodyPr/>
        <a:lstStyle/>
        <a:p>
          <a:endParaRPr lang="zh-CN" altLang="en-US"/>
        </a:p>
      </dgm:t>
    </dgm:pt>
    <dgm:pt modelId="{3F5EF7E5-3ECF-41A4-B58A-F61F11A08CBD}">
      <dgm:prSet phldrT="[文本]"/>
      <dgm:spPr/>
      <dgm:t>
        <a:bodyPr/>
        <a:lstStyle/>
        <a:p>
          <a:r>
            <a:rPr lang="zh-CN" altLang="en-US" dirty="0"/>
            <a:t>内部处理、语言结构和数据访问一直在增强</a:t>
          </a:r>
        </a:p>
      </dgm:t>
    </dgm:pt>
    <dgm:pt modelId="{B61D33BB-BD30-48EF-94B5-676AE9DF018F}" type="parTrans" cxnId="{1E1578C5-C60A-417E-9E38-E0DC4EE0EB7B}">
      <dgm:prSet/>
      <dgm:spPr/>
      <dgm:t>
        <a:bodyPr/>
        <a:lstStyle/>
        <a:p>
          <a:endParaRPr lang="zh-CN" altLang="en-US"/>
        </a:p>
      </dgm:t>
    </dgm:pt>
    <dgm:pt modelId="{EE56650F-9616-45A4-A98E-C07D1561FE3A}" type="sibTrans" cxnId="{1E1578C5-C60A-417E-9E38-E0DC4EE0EB7B}">
      <dgm:prSet/>
      <dgm:spPr/>
      <dgm:t>
        <a:bodyPr/>
        <a:lstStyle/>
        <a:p>
          <a:endParaRPr lang="zh-CN" altLang="en-US"/>
        </a:p>
      </dgm:t>
    </dgm:pt>
    <dgm:pt modelId="{A7257E90-2F12-4542-B252-81F3FBADA624}" type="pres">
      <dgm:prSet presAssocID="{4CE7091C-38E7-4912-B54D-73678D65CC50}" presName="Name0" presStyleCnt="0">
        <dgm:presLayoutVars>
          <dgm:dir/>
          <dgm:animLvl val="lvl"/>
          <dgm:resizeHandles val="exact"/>
        </dgm:presLayoutVars>
      </dgm:prSet>
      <dgm:spPr/>
    </dgm:pt>
    <dgm:pt modelId="{3613A9AC-C2F8-4BDD-AD54-C86124046EEA}" type="pres">
      <dgm:prSet presAssocID="{1EF36840-D55E-4980-B8CA-0E38A611D65A}" presName="composite" presStyleCnt="0"/>
      <dgm:spPr/>
    </dgm:pt>
    <dgm:pt modelId="{EF44C7A5-5C4C-409B-B11E-E5CC3997E65F}" type="pres">
      <dgm:prSet presAssocID="{1EF36840-D55E-4980-B8CA-0E38A611D65A}" presName="parTx" presStyleLbl="alignNode1" presStyleIdx="0" presStyleCnt="4">
        <dgm:presLayoutVars>
          <dgm:chMax val="0"/>
          <dgm:chPref val="0"/>
          <dgm:bulletEnabled val="1"/>
        </dgm:presLayoutVars>
      </dgm:prSet>
      <dgm:spPr/>
    </dgm:pt>
    <dgm:pt modelId="{906C07FE-AF5E-4128-A2ED-4F2F5469EDBF}" type="pres">
      <dgm:prSet presAssocID="{1EF36840-D55E-4980-B8CA-0E38A611D65A}" presName="desTx" presStyleLbl="alignAccFollowNode1" presStyleIdx="0" presStyleCnt="4">
        <dgm:presLayoutVars>
          <dgm:bulletEnabled val="1"/>
        </dgm:presLayoutVars>
      </dgm:prSet>
      <dgm:spPr/>
    </dgm:pt>
    <dgm:pt modelId="{49C46BEF-162A-4E7F-A8F1-A66655F7B46E}" type="pres">
      <dgm:prSet presAssocID="{FFE0D23D-B710-4A57-B201-106BD2B83022}" presName="space" presStyleCnt="0"/>
      <dgm:spPr/>
    </dgm:pt>
    <dgm:pt modelId="{A69820B8-659C-489B-A5A3-B4C3F307F992}" type="pres">
      <dgm:prSet presAssocID="{944BFDC5-AC62-4523-AB9A-60141F20133E}" presName="composite" presStyleCnt="0"/>
      <dgm:spPr/>
    </dgm:pt>
    <dgm:pt modelId="{2E8C711D-CD3D-4B3E-B8B0-89BE00AD2D98}" type="pres">
      <dgm:prSet presAssocID="{944BFDC5-AC62-4523-AB9A-60141F20133E}" presName="parTx" presStyleLbl="alignNode1" presStyleIdx="1" presStyleCnt="4">
        <dgm:presLayoutVars>
          <dgm:chMax val="0"/>
          <dgm:chPref val="0"/>
          <dgm:bulletEnabled val="1"/>
        </dgm:presLayoutVars>
      </dgm:prSet>
      <dgm:spPr/>
    </dgm:pt>
    <dgm:pt modelId="{D0B1F5CC-041E-4644-8A1A-C2A9B51DFFF7}" type="pres">
      <dgm:prSet presAssocID="{944BFDC5-AC62-4523-AB9A-60141F20133E}" presName="desTx" presStyleLbl="alignAccFollowNode1" presStyleIdx="1" presStyleCnt="4">
        <dgm:presLayoutVars>
          <dgm:bulletEnabled val="1"/>
        </dgm:presLayoutVars>
      </dgm:prSet>
      <dgm:spPr/>
    </dgm:pt>
    <dgm:pt modelId="{444B2B29-6203-48EA-8F16-5136C536D5BA}" type="pres">
      <dgm:prSet presAssocID="{185089D7-2460-4EC1-8882-F6D32F40FAB1}" presName="space" presStyleCnt="0"/>
      <dgm:spPr/>
    </dgm:pt>
    <dgm:pt modelId="{79DFCB36-2DAF-46E2-A38F-7AB8249A685E}" type="pres">
      <dgm:prSet presAssocID="{F6BEC1FA-3638-48D5-A549-A47E3B8173D3}" presName="composite" presStyleCnt="0"/>
      <dgm:spPr/>
    </dgm:pt>
    <dgm:pt modelId="{D2652961-FBA2-4E36-ABEA-38AB27D82022}" type="pres">
      <dgm:prSet presAssocID="{F6BEC1FA-3638-48D5-A549-A47E3B8173D3}" presName="parTx" presStyleLbl="alignNode1" presStyleIdx="2" presStyleCnt="4">
        <dgm:presLayoutVars>
          <dgm:chMax val="0"/>
          <dgm:chPref val="0"/>
          <dgm:bulletEnabled val="1"/>
        </dgm:presLayoutVars>
      </dgm:prSet>
      <dgm:spPr/>
    </dgm:pt>
    <dgm:pt modelId="{8BDC17DF-D3A3-48BD-851E-E7BDC4CED908}" type="pres">
      <dgm:prSet presAssocID="{F6BEC1FA-3638-48D5-A549-A47E3B8173D3}" presName="desTx" presStyleLbl="alignAccFollowNode1" presStyleIdx="2" presStyleCnt="4">
        <dgm:presLayoutVars>
          <dgm:bulletEnabled val="1"/>
        </dgm:presLayoutVars>
      </dgm:prSet>
      <dgm:spPr/>
    </dgm:pt>
    <dgm:pt modelId="{209B2061-1F5F-405E-B15B-7BED949E9C5D}" type="pres">
      <dgm:prSet presAssocID="{2AA1126B-6791-4DF0-BA17-D96DB78BD8C2}" presName="space" presStyleCnt="0"/>
      <dgm:spPr/>
    </dgm:pt>
    <dgm:pt modelId="{4866F106-0316-4AA3-A7E5-6E69B0CA1050}" type="pres">
      <dgm:prSet presAssocID="{FCAF37D2-EA07-4FDA-A41A-DD0339ECBB2D}" presName="composite" presStyleCnt="0"/>
      <dgm:spPr/>
    </dgm:pt>
    <dgm:pt modelId="{DFE810F4-D3CC-4350-974E-6D977A35AABB}" type="pres">
      <dgm:prSet presAssocID="{FCAF37D2-EA07-4FDA-A41A-DD0339ECBB2D}" presName="parTx" presStyleLbl="alignNode1" presStyleIdx="3" presStyleCnt="4">
        <dgm:presLayoutVars>
          <dgm:chMax val="0"/>
          <dgm:chPref val="0"/>
          <dgm:bulletEnabled val="1"/>
        </dgm:presLayoutVars>
      </dgm:prSet>
      <dgm:spPr/>
    </dgm:pt>
    <dgm:pt modelId="{A667A872-7D54-4A79-A972-34D191EA3580}" type="pres">
      <dgm:prSet presAssocID="{FCAF37D2-EA07-4FDA-A41A-DD0339ECBB2D}" presName="desTx" presStyleLbl="alignAccFollowNode1" presStyleIdx="3" presStyleCnt="4">
        <dgm:presLayoutVars>
          <dgm:bulletEnabled val="1"/>
        </dgm:presLayoutVars>
      </dgm:prSet>
      <dgm:spPr/>
    </dgm:pt>
  </dgm:ptLst>
  <dgm:cxnLst>
    <dgm:cxn modelId="{C97CFB07-6EFA-4764-80C4-8ABF648BB3E8}" type="presOf" srcId="{4CE7091C-38E7-4912-B54D-73678D65CC50}" destId="{A7257E90-2F12-4542-B252-81F3FBADA624}" srcOrd="0" destOrd="0" presId="urn:microsoft.com/office/officeart/2005/8/layout/hList1"/>
    <dgm:cxn modelId="{738AC60A-6421-44BE-B795-12A29A60A9FD}" srcId="{4CE7091C-38E7-4912-B54D-73678D65CC50}" destId="{944BFDC5-AC62-4523-AB9A-60141F20133E}" srcOrd="1" destOrd="0" parTransId="{BF635B40-0365-40B8-AEE9-3D8B08BD41C2}" sibTransId="{185089D7-2460-4EC1-8882-F6D32F40FAB1}"/>
    <dgm:cxn modelId="{F2ABAF1F-B245-432C-9C59-80CDA1CEDFB6}" type="presOf" srcId="{FCAF37D2-EA07-4FDA-A41A-DD0339ECBB2D}" destId="{DFE810F4-D3CC-4350-974E-6D977A35AABB}" srcOrd="0" destOrd="0" presId="urn:microsoft.com/office/officeart/2005/8/layout/hList1"/>
    <dgm:cxn modelId="{1B69F836-88C1-495C-8565-7E91EDCCBAEA}" type="presOf" srcId="{1EF36840-D55E-4980-B8CA-0E38A611D65A}" destId="{EF44C7A5-5C4C-409B-B11E-E5CC3997E65F}" srcOrd="0" destOrd="0" presId="urn:microsoft.com/office/officeart/2005/8/layout/hList1"/>
    <dgm:cxn modelId="{FE18968F-8A73-495E-904B-7104E657EC46}" type="presOf" srcId="{E36E86B0-DFE0-44BE-A15B-9A80AD99BE9B}" destId="{906C07FE-AF5E-4128-A2ED-4F2F5469EDBF}" srcOrd="0" destOrd="0" presId="urn:microsoft.com/office/officeart/2005/8/layout/hList1"/>
    <dgm:cxn modelId="{EA3F19AE-DF72-456D-BF88-B7E2C9680855}" srcId="{944BFDC5-AC62-4523-AB9A-60141F20133E}" destId="{9E443127-31B3-44C8-88C8-419B35088F17}" srcOrd="0" destOrd="0" parTransId="{F628A7CB-F81C-4211-91D9-2AD05EEBD345}" sibTransId="{3B22E0B2-0035-4456-9E97-81902CE2E006}"/>
    <dgm:cxn modelId="{4B0924AE-0576-4380-96B9-FA76FEFEDC23}" type="presOf" srcId="{F6BEC1FA-3638-48D5-A549-A47E3B8173D3}" destId="{D2652961-FBA2-4E36-ABEA-38AB27D82022}" srcOrd="0" destOrd="0" presId="urn:microsoft.com/office/officeart/2005/8/layout/hList1"/>
    <dgm:cxn modelId="{F6335AB0-9E43-4D2F-8640-6EE0AD487642}" type="presOf" srcId="{3F5EF7E5-3ECF-41A4-B58A-F61F11A08CBD}" destId="{A667A872-7D54-4A79-A972-34D191EA3580}" srcOrd="0" destOrd="0" presId="urn:microsoft.com/office/officeart/2005/8/layout/hList1"/>
    <dgm:cxn modelId="{5EE5FDB3-B8CD-4FF3-8655-8746FEC6ED56}" srcId="{4CE7091C-38E7-4912-B54D-73678D65CC50}" destId="{F6BEC1FA-3638-48D5-A549-A47E3B8173D3}" srcOrd="2" destOrd="0" parTransId="{EDB9E853-92FD-42A1-B0EE-DE98A611D912}" sibTransId="{2AA1126B-6791-4DF0-BA17-D96DB78BD8C2}"/>
    <dgm:cxn modelId="{403CA8B5-1ACE-4C62-A7A9-54F7BB3D6280}" type="presOf" srcId="{944BFDC5-AC62-4523-AB9A-60141F20133E}" destId="{2E8C711D-CD3D-4B3E-B8B0-89BE00AD2D98}" srcOrd="0" destOrd="0" presId="urn:microsoft.com/office/officeart/2005/8/layout/hList1"/>
    <dgm:cxn modelId="{E4331CB6-BED6-488B-A7A8-DEB58AA1AFCF}" srcId="{4CE7091C-38E7-4912-B54D-73678D65CC50}" destId="{1EF36840-D55E-4980-B8CA-0E38A611D65A}" srcOrd="0" destOrd="0" parTransId="{2C0D15B2-A2D1-4F2A-86CE-EF0A997262E5}" sibTransId="{FFE0D23D-B710-4A57-B201-106BD2B83022}"/>
    <dgm:cxn modelId="{351F02BC-F4E1-4294-99C1-442BAB09AE34}" type="presOf" srcId="{6CA7DE18-2CE6-4716-814D-B2E569EA875B}" destId="{8BDC17DF-D3A3-48BD-851E-E7BDC4CED908}" srcOrd="0" destOrd="0" presId="urn:microsoft.com/office/officeart/2005/8/layout/hList1"/>
    <dgm:cxn modelId="{75045EC1-60F2-4E8B-BDCC-BE89E09E134D}" srcId="{1EF36840-D55E-4980-B8CA-0E38A611D65A}" destId="{E36E86B0-DFE0-44BE-A15B-9A80AD99BE9B}" srcOrd="0" destOrd="0" parTransId="{2D755628-EEE9-45A5-A8B0-367425C0A17A}" sibTransId="{3FB55FCF-1F05-416A-9801-A90692443495}"/>
    <dgm:cxn modelId="{1E1578C5-C60A-417E-9E38-E0DC4EE0EB7B}" srcId="{FCAF37D2-EA07-4FDA-A41A-DD0339ECBB2D}" destId="{3F5EF7E5-3ECF-41A4-B58A-F61F11A08CBD}" srcOrd="0" destOrd="0" parTransId="{B61D33BB-BD30-48EF-94B5-676AE9DF018F}" sibTransId="{EE56650F-9616-45A4-A98E-C07D1561FE3A}"/>
    <dgm:cxn modelId="{A62AC7D4-0337-43F0-8A9A-0022B2C962DC}" type="presOf" srcId="{9E443127-31B3-44C8-88C8-419B35088F17}" destId="{D0B1F5CC-041E-4644-8A1A-C2A9B51DFFF7}" srcOrd="0" destOrd="0" presId="urn:microsoft.com/office/officeart/2005/8/layout/hList1"/>
    <dgm:cxn modelId="{474CEDE2-2A15-449B-8650-21E44B795D04}" srcId="{4CE7091C-38E7-4912-B54D-73678D65CC50}" destId="{FCAF37D2-EA07-4FDA-A41A-DD0339ECBB2D}" srcOrd="3" destOrd="0" parTransId="{6DF65E25-5DA6-4BCF-8275-6E8F48ED952C}" sibTransId="{57A30562-8309-477C-899C-4571E777FB3E}"/>
    <dgm:cxn modelId="{A30CA4FA-C5EE-4605-AD0B-2D0312B9D1F2}" srcId="{F6BEC1FA-3638-48D5-A549-A47E3B8173D3}" destId="{6CA7DE18-2CE6-4716-814D-B2E569EA875B}" srcOrd="0" destOrd="0" parTransId="{8B56CF60-7003-4636-9681-8972669335C0}" sibTransId="{7DECAA1E-6355-46D4-8CAF-1B317C45B2CF}"/>
    <dgm:cxn modelId="{56DB6D93-7421-4B78-99F4-4BA9C5BC231F}" type="presParOf" srcId="{A7257E90-2F12-4542-B252-81F3FBADA624}" destId="{3613A9AC-C2F8-4BDD-AD54-C86124046EEA}" srcOrd="0" destOrd="0" presId="urn:microsoft.com/office/officeart/2005/8/layout/hList1"/>
    <dgm:cxn modelId="{69FC3BEE-3FCF-47D4-B9EC-5171C3D17A69}" type="presParOf" srcId="{3613A9AC-C2F8-4BDD-AD54-C86124046EEA}" destId="{EF44C7A5-5C4C-409B-B11E-E5CC3997E65F}" srcOrd="0" destOrd="0" presId="urn:microsoft.com/office/officeart/2005/8/layout/hList1"/>
    <dgm:cxn modelId="{AEBA6AE7-A100-4B33-8CB5-1A5963D2B5CC}" type="presParOf" srcId="{3613A9AC-C2F8-4BDD-AD54-C86124046EEA}" destId="{906C07FE-AF5E-4128-A2ED-4F2F5469EDBF}" srcOrd="1" destOrd="0" presId="urn:microsoft.com/office/officeart/2005/8/layout/hList1"/>
    <dgm:cxn modelId="{6B8FB423-046E-4F98-A088-0D725B525B50}" type="presParOf" srcId="{A7257E90-2F12-4542-B252-81F3FBADA624}" destId="{49C46BEF-162A-4E7F-A8F1-A66655F7B46E}" srcOrd="1" destOrd="0" presId="urn:microsoft.com/office/officeart/2005/8/layout/hList1"/>
    <dgm:cxn modelId="{E4836531-3098-4DCB-9FCD-C678377A0CFC}" type="presParOf" srcId="{A7257E90-2F12-4542-B252-81F3FBADA624}" destId="{A69820B8-659C-489B-A5A3-B4C3F307F992}" srcOrd="2" destOrd="0" presId="urn:microsoft.com/office/officeart/2005/8/layout/hList1"/>
    <dgm:cxn modelId="{556DF8CF-3287-4F9E-A802-EAA30A07C928}" type="presParOf" srcId="{A69820B8-659C-489B-A5A3-B4C3F307F992}" destId="{2E8C711D-CD3D-4B3E-B8B0-89BE00AD2D98}" srcOrd="0" destOrd="0" presId="urn:microsoft.com/office/officeart/2005/8/layout/hList1"/>
    <dgm:cxn modelId="{B447F8EF-C3F3-4635-915F-1AB14A65ADDB}" type="presParOf" srcId="{A69820B8-659C-489B-A5A3-B4C3F307F992}" destId="{D0B1F5CC-041E-4644-8A1A-C2A9B51DFFF7}" srcOrd="1" destOrd="0" presId="urn:microsoft.com/office/officeart/2005/8/layout/hList1"/>
    <dgm:cxn modelId="{3704F33A-EF36-4ABE-950C-E6770BF788DF}" type="presParOf" srcId="{A7257E90-2F12-4542-B252-81F3FBADA624}" destId="{444B2B29-6203-48EA-8F16-5136C536D5BA}" srcOrd="3" destOrd="0" presId="urn:microsoft.com/office/officeart/2005/8/layout/hList1"/>
    <dgm:cxn modelId="{C36A4A74-2434-4FCE-85EA-1CEF38B49A39}" type="presParOf" srcId="{A7257E90-2F12-4542-B252-81F3FBADA624}" destId="{79DFCB36-2DAF-46E2-A38F-7AB8249A685E}" srcOrd="4" destOrd="0" presId="urn:microsoft.com/office/officeart/2005/8/layout/hList1"/>
    <dgm:cxn modelId="{EB186B7F-A90A-4168-8D3A-2572E4917786}" type="presParOf" srcId="{79DFCB36-2DAF-46E2-A38F-7AB8249A685E}" destId="{D2652961-FBA2-4E36-ABEA-38AB27D82022}" srcOrd="0" destOrd="0" presId="urn:microsoft.com/office/officeart/2005/8/layout/hList1"/>
    <dgm:cxn modelId="{174B3C1E-C338-42B8-BFE5-5A6BB6A7F896}" type="presParOf" srcId="{79DFCB36-2DAF-46E2-A38F-7AB8249A685E}" destId="{8BDC17DF-D3A3-48BD-851E-E7BDC4CED908}" srcOrd="1" destOrd="0" presId="urn:microsoft.com/office/officeart/2005/8/layout/hList1"/>
    <dgm:cxn modelId="{9DB7256F-B7AE-4605-A9F3-F4FC4340314A}" type="presParOf" srcId="{A7257E90-2F12-4542-B252-81F3FBADA624}" destId="{209B2061-1F5F-405E-B15B-7BED949E9C5D}" srcOrd="5" destOrd="0" presId="urn:microsoft.com/office/officeart/2005/8/layout/hList1"/>
    <dgm:cxn modelId="{17D1C409-DF32-4F69-BBF8-43BC1DA70837}" type="presParOf" srcId="{A7257E90-2F12-4542-B252-81F3FBADA624}" destId="{4866F106-0316-4AA3-A7E5-6E69B0CA1050}" srcOrd="6" destOrd="0" presId="urn:microsoft.com/office/officeart/2005/8/layout/hList1"/>
    <dgm:cxn modelId="{A209B398-3198-423A-A7C5-A7FC3156A9A1}" type="presParOf" srcId="{4866F106-0316-4AA3-A7E5-6E69B0CA1050}" destId="{DFE810F4-D3CC-4350-974E-6D977A35AABB}" srcOrd="0" destOrd="0" presId="urn:microsoft.com/office/officeart/2005/8/layout/hList1"/>
    <dgm:cxn modelId="{30825ECD-274E-4CD0-97A3-450D7E61FF5F}" type="presParOf" srcId="{4866F106-0316-4AA3-A7E5-6E69B0CA1050}" destId="{A667A872-7D54-4A79-A972-34D191EA358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AEAD25-EDA8-40D3-8B9E-57FE5C9F84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54141B15-1670-4D87-91EF-3958A4568C31}">
      <dgm:prSet phldrT="[文本]"/>
      <dgm:spPr/>
      <dgm:t>
        <a:bodyPr/>
        <a:lstStyle/>
        <a:p>
          <a:r>
            <a:rPr lang="zh-CN" altLang="en-US" dirty="0"/>
            <a:t>数据不保存</a:t>
          </a:r>
        </a:p>
      </dgm:t>
    </dgm:pt>
    <dgm:pt modelId="{2A96A38A-374E-477D-8F0B-B49F06559B94}" type="parTrans" cxnId="{B88DD03F-5D47-40FC-8EDB-3044AD212074}">
      <dgm:prSet/>
      <dgm:spPr/>
      <dgm:t>
        <a:bodyPr/>
        <a:lstStyle/>
        <a:p>
          <a:endParaRPr lang="zh-CN" altLang="en-US"/>
        </a:p>
      </dgm:t>
    </dgm:pt>
    <dgm:pt modelId="{AC3D567A-998F-4F25-A56F-5D0AD2F3BA31}" type="sibTrans" cxnId="{B88DD03F-5D47-40FC-8EDB-3044AD212074}">
      <dgm:prSet/>
      <dgm:spPr/>
      <dgm:t>
        <a:bodyPr/>
        <a:lstStyle/>
        <a:p>
          <a:endParaRPr lang="zh-CN" altLang="en-US"/>
        </a:p>
      </dgm:t>
    </dgm:pt>
    <dgm:pt modelId="{9062A20A-DD12-4FBE-995A-E40A567582E6}">
      <dgm:prSet phldrT="[文本]"/>
      <dgm:spPr/>
      <dgm:t>
        <a:bodyPr/>
        <a:lstStyle/>
        <a:p>
          <a:r>
            <a:rPr lang="zh-CN" altLang="en-US" dirty="0"/>
            <a:t>数据不共享</a:t>
          </a:r>
        </a:p>
      </dgm:t>
    </dgm:pt>
    <dgm:pt modelId="{9579E810-D153-4DEE-AE45-4B79A70EDEEE}" type="parTrans" cxnId="{78F47B86-83E1-49B7-98D0-C4EB76C0DE3E}">
      <dgm:prSet/>
      <dgm:spPr/>
      <dgm:t>
        <a:bodyPr/>
        <a:lstStyle/>
        <a:p>
          <a:endParaRPr lang="zh-CN" altLang="en-US"/>
        </a:p>
      </dgm:t>
    </dgm:pt>
    <dgm:pt modelId="{70C1F57A-96A3-4A39-AA48-12D1E6FA20D0}" type="sibTrans" cxnId="{78F47B86-83E1-49B7-98D0-C4EB76C0DE3E}">
      <dgm:prSet/>
      <dgm:spPr/>
      <dgm:t>
        <a:bodyPr/>
        <a:lstStyle/>
        <a:p>
          <a:endParaRPr lang="zh-CN" altLang="en-US"/>
        </a:p>
      </dgm:t>
    </dgm:pt>
    <dgm:pt modelId="{FC03CD35-F71A-4D8B-8BA4-93CEC6FC1C4F}">
      <dgm:prSet phldrT="[文本]"/>
      <dgm:spPr/>
      <dgm:t>
        <a:bodyPr/>
        <a:lstStyle/>
        <a:p>
          <a:r>
            <a:rPr lang="zh-CN" altLang="en-US" dirty="0"/>
            <a:t>数据不独立</a:t>
          </a:r>
        </a:p>
      </dgm:t>
    </dgm:pt>
    <dgm:pt modelId="{BBCEF101-9B47-4A59-9D53-076FCBBD003E}" type="parTrans" cxnId="{C727C557-1B16-482D-9D2E-B14D8F4994D6}">
      <dgm:prSet/>
      <dgm:spPr/>
      <dgm:t>
        <a:bodyPr/>
        <a:lstStyle/>
        <a:p>
          <a:endParaRPr lang="zh-CN" altLang="en-US"/>
        </a:p>
      </dgm:t>
    </dgm:pt>
    <dgm:pt modelId="{0CEBF260-4C3A-4512-8D86-0DDB378F6704}" type="sibTrans" cxnId="{C727C557-1B16-482D-9D2E-B14D8F4994D6}">
      <dgm:prSet/>
      <dgm:spPr/>
      <dgm:t>
        <a:bodyPr/>
        <a:lstStyle/>
        <a:p>
          <a:endParaRPr lang="zh-CN" altLang="en-US"/>
        </a:p>
      </dgm:t>
    </dgm:pt>
    <dgm:pt modelId="{6DC2A4BF-D291-4079-9EF4-8E4819098E56}">
      <dgm:prSet phldrT="[文本]"/>
      <dgm:spPr/>
      <dgm:t>
        <a:bodyPr/>
        <a:lstStyle/>
        <a:p>
          <a:r>
            <a:rPr lang="zh-CN" altLang="en-US" dirty="0"/>
            <a:t>应用程序管理数据</a:t>
          </a:r>
        </a:p>
      </dgm:t>
    </dgm:pt>
    <dgm:pt modelId="{00EB4B18-5BD9-455C-8C2E-233495E79EFD}" type="parTrans" cxnId="{BE29B80F-75F7-4D78-BACC-6CB628C04979}">
      <dgm:prSet/>
      <dgm:spPr/>
      <dgm:t>
        <a:bodyPr/>
        <a:lstStyle/>
        <a:p>
          <a:endParaRPr lang="zh-CN" altLang="en-US"/>
        </a:p>
      </dgm:t>
    </dgm:pt>
    <dgm:pt modelId="{67B2F8AF-E491-4392-A02F-B957F180C6A0}" type="sibTrans" cxnId="{BE29B80F-75F7-4D78-BACC-6CB628C04979}">
      <dgm:prSet/>
      <dgm:spPr/>
      <dgm:t>
        <a:bodyPr/>
        <a:lstStyle/>
        <a:p>
          <a:endParaRPr lang="zh-CN" altLang="en-US"/>
        </a:p>
      </dgm:t>
    </dgm:pt>
    <dgm:pt modelId="{82E1B498-C0A4-43D3-86BE-8AC03FE3DFBB}" type="pres">
      <dgm:prSet presAssocID="{D2AEAD25-EDA8-40D3-8B9E-57FE5C9F84C0}" presName="diagram" presStyleCnt="0">
        <dgm:presLayoutVars>
          <dgm:dir/>
          <dgm:resizeHandles val="exact"/>
        </dgm:presLayoutVars>
      </dgm:prSet>
      <dgm:spPr/>
    </dgm:pt>
    <dgm:pt modelId="{7B879C32-94A1-4C71-9207-38B58FD5C432}" type="pres">
      <dgm:prSet presAssocID="{54141B15-1670-4D87-91EF-3958A4568C31}" presName="node" presStyleLbl="node1" presStyleIdx="0" presStyleCnt="4">
        <dgm:presLayoutVars>
          <dgm:bulletEnabled val="1"/>
        </dgm:presLayoutVars>
      </dgm:prSet>
      <dgm:spPr/>
    </dgm:pt>
    <dgm:pt modelId="{A9060564-3E17-4983-BD4A-A29667D5D434}" type="pres">
      <dgm:prSet presAssocID="{AC3D567A-998F-4F25-A56F-5D0AD2F3BA31}" presName="sibTrans" presStyleCnt="0"/>
      <dgm:spPr/>
    </dgm:pt>
    <dgm:pt modelId="{1DE4C91B-1278-4326-AC17-600208BC2722}" type="pres">
      <dgm:prSet presAssocID="{9062A20A-DD12-4FBE-995A-E40A567582E6}" presName="node" presStyleLbl="node1" presStyleIdx="1" presStyleCnt="4">
        <dgm:presLayoutVars>
          <dgm:bulletEnabled val="1"/>
        </dgm:presLayoutVars>
      </dgm:prSet>
      <dgm:spPr/>
    </dgm:pt>
    <dgm:pt modelId="{ACB8F2B9-5F91-427A-80FB-96FEB4F0FDDF}" type="pres">
      <dgm:prSet presAssocID="{70C1F57A-96A3-4A39-AA48-12D1E6FA20D0}" presName="sibTrans" presStyleCnt="0"/>
      <dgm:spPr/>
    </dgm:pt>
    <dgm:pt modelId="{0DFE656B-7908-4C06-AE2B-B3130CB985C2}" type="pres">
      <dgm:prSet presAssocID="{FC03CD35-F71A-4D8B-8BA4-93CEC6FC1C4F}" presName="node" presStyleLbl="node1" presStyleIdx="2" presStyleCnt="4">
        <dgm:presLayoutVars>
          <dgm:bulletEnabled val="1"/>
        </dgm:presLayoutVars>
      </dgm:prSet>
      <dgm:spPr/>
    </dgm:pt>
    <dgm:pt modelId="{F3693A8A-20A0-4529-B287-81C7BA1771F4}" type="pres">
      <dgm:prSet presAssocID="{0CEBF260-4C3A-4512-8D86-0DDB378F6704}" presName="sibTrans" presStyleCnt="0"/>
      <dgm:spPr/>
    </dgm:pt>
    <dgm:pt modelId="{91E5468E-3CE5-4730-ABEF-0774753B9B7C}" type="pres">
      <dgm:prSet presAssocID="{6DC2A4BF-D291-4079-9EF4-8E4819098E56}" presName="node" presStyleLbl="node1" presStyleIdx="3" presStyleCnt="4">
        <dgm:presLayoutVars>
          <dgm:bulletEnabled val="1"/>
        </dgm:presLayoutVars>
      </dgm:prSet>
      <dgm:spPr/>
    </dgm:pt>
  </dgm:ptLst>
  <dgm:cxnLst>
    <dgm:cxn modelId="{BE29B80F-75F7-4D78-BACC-6CB628C04979}" srcId="{D2AEAD25-EDA8-40D3-8B9E-57FE5C9F84C0}" destId="{6DC2A4BF-D291-4079-9EF4-8E4819098E56}" srcOrd="3" destOrd="0" parTransId="{00EB4B18-5BD9-455C-8C2E-233495E79EFD}" sibTransId="{67B2F8AF-E491-4392-A02F-B957F180C6A0}"/>
    <dgm:cxn modelId="{B88DD03F-5D47-40FC-8EDB-3044AD212074}" srcId="{D2AEAD25-EDA8-40D3-8B9E-57FE5C9F84C0}" destId="{54141B15-1670-4D87-91EF-3958A4568C31}" srcOrd="0" destOrd="0" parTransId="{2A96A38A-374E-477D-8F0B-B49F06559B94}" sibTransId="{AC3D567A-998F-4F25-A56F-5D0AD2F3BA31}"/>
    <dgm:cxn modelId="{12C15F40-B28E-4C82-AE04-CC6B8D939D45}" type="presOf" srcId="{FC03CD35-F71A-4D8B-8BA4-93CEC6FC1C4F}" destId="{0DFE656B-7908-4C06-AE2B-B3130CB985C2}" srcOrd="0" destOrd="0" presId="urn:microsoft.com/office/officeart/2005/8/layout/default"/>
    <dgm:cxn modelId="{E89A7B4B-1FA5-4775-A4FA-405D50E7A738}" type="presOf" srcId="{54141B15-1670-4D87-91EF-3958A4568C31}" destId="{7B879C32-94A1-4C71-9207-38B58FD5C432}" srcOrd="0" destOrd="0" presId="urn:microsoft.com/office/officeart/2005/8/layout/default"/>
    <dgm:cxn modelId="{C727C557-1B16-482D-9D2E-B14D8F4994D6}" srcId="{D2AEAD25-EDA8-40D3-8B9E-57FE5C9F84C0}" destId="{FC03CD35-F71A-4D8B-8BA4-93CEC6FC1C4F}" srcOrd="2" destOrd="0" parTransId="{BBCEF101-9B47-4A59-9D53-076FCBBD003E}" sibTransId="{0CEBF260-4C3A-4512-8D86-0DDB378F6704}"/>
    <dgm:cxn modelId="{6F307958-71D1-460D-965B-A0052CD99EBA}" type="presOf" srcId="{D2AEAD25-EDA8-40D3-8B9E-57FE5C9F84C0}" destId="{82E1B498-C0A4-43D3-86BE-8AC03FE3DFBB}" srcOrd="0" destOrd="0" presId="urn:microsoft.com/office/officeart/2005/8/layout/default"/>
    <dgm:cxn modelId="{78F47B86-83E1-49B7-98D0-C4EB76C0DE3E}" srcId="{D2AEAD25-EDA8-40D3-8B9E-57FE5C9F84C0}" destId="{9062A20A-DD12-4FBE-995A-E40A567582E6}" srcOrd="1" destOrd="0" parTransId="{9579E810-D153-4DEE-AE45-4B79A70EDEEE}" sibTransId="{70C1F57A-96A3-4A39-AA48-12D1E6FA20D0}"/>
    <dgm:cxn modelId="{2C767D8A-D420-47D8-B9D2-CB043032C234}" type="presOf" srcId="{9062A20A-DD12-4FBE-995A-E40A567582E6}" destId="{1DE4C91B-1278-4326-AC17-600208BC2722}" srcOrd="0" destOrd="0" presId="urn:microsoft.com/office/officeart/2005/8/layout/default"/>
    <dgm:cxn modelId="{7C223E9A-7648-4C26-9F7C-D0CB3F304F14}" type="presOf" srcId="{6DC2A4BF-D291-4079-9EF4-8E4819098E56}" destId="{91E5468E-3CE5-4730-ABEF-0774753B9B7C}" srcOrd="0" destOrd="0" presId="urn:microsoft.com/office/officeart/2005/8/layout/default"/>
    <dgm:cxn modelId="{B9FB4934-DF38-48A9-8820-D8B6FA814FB8}" type="presParOf" srcId="{82E1B498-C0A4-43D3-86BE-8AC03FE3DFBB}" destId="{7B879C32-94A1-4C71-9207-38B58FD5C432}" srcOrd="0" destOrd="0" presId="urn:microsoft.com/office/officeart/2005/8/layout/default"/>
    <dgm:cxn modelId="{B860D385-AB4D-4074-87E1-0E22582540E1}" type="presParOf" srcId="{82E1B498-C0A4-43D3-86BE-8AC03FE3DFBB}" destId="{A9060564-3E17-4983-BD4A-A29667D5D434}" srcOrd="1" destOrd="0" presId="urn:microsoft.com/office/officeart/2005/8/layout/default"/>
    <dgm:cxn modelId="{B9DBAAE5-51A2-420F-A5F9-1C26D9C6E45B}" type="presParOf" srcId="{82E1B498-C0A4-43D3-86BE-8AC03FE3DFBB}" destId="{1DE4C91B-1278-4326-AC17-600208BC2722}" srcOrd="2" destOrd="0" presId="urn:microsoft.com/office/officeart/2005/8/layout/default"/>
    <dgm:cxn modelId="{C704F5B6-2BFB-4428-A9FC-0457F2828B3E}" type="presParOf" srcId="{82E1B498-C0A4-43D3-86BE-8AC03FE3DFBB}" destId="{ACB8F2B9-5F91-427A-80FB-96FEB4F0FDDF}" srcOrd="3" destOrd="0" presId="urn:microsoft.com/office/officeart/2005/8/layout/default"/>
    <dgm:cxn modelId="{C61DF643-659B-4558-A9D1-291756E6D95E}" type="presParOf" srcId="{82E1B498-C0A4-43D3-86BE-8AC03FE3DFBB}" destId="{0DFE656B-7908-4C06-AE2B-B3130CB985C2}" srcOrd="4" destOrd="0" presId="urn:microsoft.com/office/officeart/2005/8/layout/default"/>
    <dgm:cxn modelId="{DA5BC379-1CB7-47A6-B1F6-1260B672D1C3}" type="presParOf" srcId="{82E1B498-C0A4-43D3-86BE-8AC03FE3DFBB}" destId="{F3693A8A-20A0-4529-B287-81C7BA1771F4}" srcOrd="5" destOrd="0" presId="urn:microsoft.com/office/officeart/2005/8/layout/default"/>
    <dgm:cxn modelId="{7BAE481C-E968-4160-900A-46D8EBE0F4EC}" type="presParOf" srcId="{82E1B498-C0A4-43D3-86BE-8AC03FE3DFBB}" destId="{91E5468E-3CE5-4730-ABEF-0774753B9B7C}"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AEAD25-EDA8-40D3-8B9E-57FE5C9F84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FC03CD35-F71A-4D8B-8BA4-93CEC6FC1C4F}">
      <dgm:prSet phldrT="[文本]"/>
      <dgm:spPr/>
      <dgm:t>
        <a:bodyPr/>
        <a:lstStyle/>
        <a:p>
          <a:r>
            <a:rPr lang="zh-CN" altLang="en-US" dirty="0"/>
            <a:t>数据长期储存</a:t>
          </a:r>
        </a:p>
      </dgm:t>
    </dgm:pt>
    <dgm:pt modelId="{BBCEF101-9B47-4A59-9D53-076FCBBD003E}" type="parTrans" cxnId="{C727C557-1B16-482D-9D2E-B14D8F4994D6}">
      <dgm:prSet/>
      <dgm:spPr/>
      <dgm:t>
        <a:bodyPr/>
        <a:lstStyle/>
        <a:p>
          <a:endParaRPr lang="zh-CN" altLang="en-US"/>
        </a:p>
      </dgm:t>
    </dgm:pt>
    <dgm:pt modelId="{0CEBF260-4C3A-4512-8D86-0DDB378F6704}" type="sibTrans" cxnId="{C727C557-1B16-482D-9D2E-B14D8F4994D6}">
      <dgm:prSet/>
      <dgm:spPr/>
      <dgm:t>
        <a:bodyPr/>
        <a:lstStyle/>
        <a:p>
          <a:endParaRPr lang="zh-CN" altLang="en-US"/>
        </a:p>
      </dgm:t>
    </dgm:pt>
    <dgm:pt modelId="{6DC2A4BF-D291-4079-9EF4-8E4819098E56}">
      <dgm:prSet phldrT="[文本]"/>
      <dgm:spPr/>
      <dgm:t>
        <a:bodyPr/>
        <a:lstStyle/>
        <a:p>
          <a:r>
            <a:rPr lang="zh-CN" altLang="en-US" dirty="0"/>
            <a:t>由文件系统管理数据</a:t>
          </a:r>
        </a:p>
      </dgm:t>
    </dgm:pt>
    <dgm:pt modelId="{00EB4B18-5BD9-455C-8C2E-233495E79EFD}" type="parTrans" cxnId="{BE29B80F-75F7-4D78-BACC-6CB628C04979}">
      <dgm:prSet/>
      <dgm:spPr/>
      <dgm:t>
        <a:bodyPr/>
        <a:lstStyle/>
        <a:p>
          <a:endParaRPr lang="zh-CN" altLang="en-US"/>
        </a:p>
      </dgm:t>
    </dgm:pt>
    <dgm:pt modelId="{67B2F8AF-E491-4392-A02F-B957F180C6A0}" type="sibTrans" cxnId="{BE29B80F-75F7-4D78-BACC-6CB628C04979}">
      <dgm:prSet/>
      <dgm:spPr/>
      <dgm:t>
        <a:bodyPr/>
        <a:lstStyle/>
        <a:p>
          <a:endParaRPr lang="zh-CN" altLang="en-US"/>
        </a:p>
      </dgm:t>
    </dgm:pt>
    <dgm:pt modelId="{33098F13-AF6B-4DF1-A165-62BCCCF174F1}">
      <dgm:prSet phldrT="[文本]"/>
      <dgm:spPr>
        <a:solidFill>
          <a:srgbClr val="C00000"/>
        </a:solidFill>
      </dgm:spPr>
      <dgm:t>
        <a:bodyPr/>
        <a:lstStyle/>
        <a:p>
          <a:r>
            <a:rPr lang="zh-CN" altLang="en-US" dirty="0"/>
            <a:t>数据共享性差且冗余度大</a:t>
          </a:r>
        </a:p>
      </dgm:t>
    </dgm:pt>
    <dgm:pt modelId="{17BB35E3-0A1D-488E-849E-289FE093ACC8}" type="parTrans" cxnId="{1FA491C3-9426-47A2-80B4-7D299321766D}">
      <dgm:prSet/>
      <dgm:spPr/>
      <dgm:t>
        <a:bodyPr/>
        <a:lstStyle/>
        <a:p>
          <a:endParaRPr lang="zh-CN" altLang="en-US"/>
        </a:p>
      </dgm:t>
    </dgm:pt>
    <dgm:pt modelId="{22971E24-6A48-41E7-97B9-031F265BBCCF}" type="sibTrans" cxnId="{1FA491C3-9426-47A2-80B4-7D299321766D}">
      <dgm:prSet/>
      <dgm:spPr/>
      <dgm:t>
        <a:bodyPr/>
        <a:lstStyle/>
        <a:p>
          <a:endParaRPr lang="zh-CN" altLang="en-US"/>
        </a:p>
      </dgm:t>
    </dgm:pt>
    <dgm:pt modelId="{42078872-6B92-43C9-9AD4-BA53E2D31DAC}">
      <dgm:prSet phldrT="[文本]"/>
      <dgm:spPr>
        <a:solidFill>
          <a:srgbClr val="C00000"/>
        </a:solidFill>
      </dgm:spPr>
      <dgm:t>
        <a:bodyPr/>
        <a:lstStyle/>
        <a:p>
          <a:r>
            <a:rPr lang="zh-CN" altLang="en-US" dirty="0"/>
            <a:t>文件面向应用</a:t>
          </a:r>
        </a:p>
      </dgm:t>
    </dgm:pt>
    <dgm:pt modelId="{8A18ED41-6DC5-4BED-B728-25F5BDA5DFBF}" type="parTrans" cxnId="{B7A5BB4D-D3F8-460F-BD94-75D53D82634C}">
      <dgm:prSet/>
      <dgm:spPr/>
      <dgm:t>
        <a:bodyPr/>
        <a:lstStyle/>
        <a:p>
          <a:endParaRPr lang="zh-CN" altLang="en-US"/>
        </a:p>
      </dgm:t>
    </dgm:pt>
    <dgm:pt modelId="{FB67C09A-4EE5-4C18-AC06-BD68C73CA646}" type="sibTrans" cxnId="{B7A5BB4D-D3F8-460F-BD94-75D53D82634C}">
      <dgm:prSet/>
      <dgm:spPr/>
      <dgm:t>
        <a:bodyPr/>
        <a:lstStyle/>
        <a:p>
          <a:endParaRPr lang="zh-CN" altLang="en-US"/>
        </a:p>
      </dgm:t>
    </dgm:pt>
    <dgm:pt modelId="{82E1B498-C0A4-43D3-86BE-8AC03FE3DFBB}" type="pres">
      <dgm:prSet presAssocID="{D2AEAD25-EDA8-40D3-8B9E-57FE5C9F84C0}" presName="diagram" presStyleCnt="0">
        <dgm:presLayoutVars>
          <dgm:dir/>
          <dgm:resizeHandles val="exact"/>
        </dgm:presLayoutVars>
      </dgm:prSet>
      <dgm:spPr/>
    </dgm:pt>
    <dgm:pt modelId="{0DFE656B-7908-4C06-AE2B-B3130CB985C2}" type="pres">
      <dgm:prSet presAssocID="{FC03CD35-F71A-4D8B-8BA4-93CEC6FC1C4F}" presName="node" presStyleLbl="node1" presStyleIdx="0" presStyleCnt="4">
        <dgm:presLayoutVars>
          <dgm:bulletEnabled val="1"/>
        </dgm:presLayoutVars>
      </dgm:prSet>
      <dgm:spPr/>
    </dgm:pt>
    <dgm:pt modelId="{F3693A8A-20A0-4529-B287-81C7BA1771F4}" type="pres">
      <dgm:prSet presAssocID="{0CEBF260-4C3A-4512-8D86-0DDB378F6704}" presName="sibTrans" presStyleCnt="0"/>
      <dgm:spPr/>
    </dgm:pt>
    <dgm:pt modelId="{91E5468E-3CE5-4730-ABEF-0774753B9B7C}" type="pres">
      <dgm:prSet presAssocID="{6DC2A4BF-D291-4079-9EF4-8E4819098E56}" presName="node" presStyleLbl="node1" presStyleIdx="1" presStyleCnt="4">
        <dgm:presLayoutVars>
          <dgm:bulletEnabled val="1"/>
        </dgm:presLayoutVars>
      </dgm:prSet>
      <dgm:spPr/>
    </dgm:pt>
    <dgm:pt modelId="{C48F7EF0-679A-48C6-BF22-79DAD4CBA41A}" type="pres">
      <dgm:prSet presAssocID="{67B2F8AF-E491-4392-A02F-B957F180C6A0}" presName="sibTrans" presStyleCnt="0"/>
      <dgm:spPr/>
    </dgm:pt>
    <dgm:pt modelId="{51165765-713D-454D-9164-72808CD84C41}" type="pres">
      <dgm:prSet presAssocID="{33098F13-AF6B-4DF1-A165-62BCCCF174F1}" presName="node" presStyleLbl="node1" presStyleIdx="2" presStyleCnt="4">
        <dgm:presLayoutVars>
          <dgm:bulletEnabled val="1"/>
        </dgm:presLayoutVars>
      </dgm:prSet>
      <dgm:spPr/>
    </dgm:pt>
    <dgm:pt modelId="{3AC76566-B818-4A76-9710-DDE2A2F1BD03}" type="pres">
      <dgm:prSet presAssocID="{22971E24-6A48-41E7-97B9-031F265BBCCF}" presName="sibTrans" presStyleCnt="0"/>
      <dgm:spPr/>
    </dgm:pt>
    <dgm:pt modelId="{15C6BA0D-5EAF-40F6-BCE6-B1B64FDFF918}" type="pres">
      <dgm:prSet presAssocID="{42078872-6B92-43C9-9AD4-BA53E2D31DAC}" presName="node" presStyleLbl="node1" presStyleIdx="3" presStyleCnt="4">
        <dgm:presLayoutVars>
          <dgm:bulletEnabled val="1"/>
        </dgm:presLayoutVars>
      </dgm:prSet>
      <dgm:spPr/>
    </dgm:pt>
  </dgm:ptLst>
  <dgm:cxnLst>
    <dgm:cxn modelId="{BE29B80F-75F7-4D78-BACC-6CB628C04979}" srcId="{D2AEAD25-EDA8-40D3-8B9E-57FE5C9F84C0}" destId="{6DC2A4BF-D291-4079-9EF4-8E4819098E56}" srcOrd="1" destOrd="0" parTransId="{00EB4B18-5BD9-455C-8C2E-233495E79EFD}" sibTransId="{67B2F8AF-E491-4392-A02F-B957F180C6A0}"/>
    <dgm:cxn modelId="{E813FB24-1DEE-4F4F-9C75-701DB6AE0570}" type="presOf" srcId="{33098F13-AF6B-4DF1-A165-62BCCCF174F1}" destId="{51165765-713D-454D-9164-72808CD84C41}" srcOrd="0" destOrd="0" presId="urn:microsoft.com/office/officeart/2005/8/layout/default"/>
    <dgm:cxn modelId="{12C15F40-B28E-4C82-AE04-CC6B8D939D45}" type="presOf" srcId="{FC03CD35-F71A-4D8B-8BA4-93CEC6FC1C4F}" destId="{0DFE656B-7908-4C06-AE2B-B3130CB985C2}" srcOrd="0" destOrd="0" presId="urn:microsoft.com/office/officeart/2005/8/layout/default"/>
    <dgm:cxn modelId="{B7A5BB4D-D3F8-460F-BD94-75D53D82634C}" srcId="{D2AEAD25-EDA8-40D3-8B9E-57FE5C9F84C0}" destId="{42078872-6B92-43C9-9AD4-BA53E2D31DAC}" srcOrd="3" destOrd="0" parTransId="{8A18ED41-6DC5-4BED-B728-25F5BDA5DFBF}" sibTransId="{FB67C09A-4EE5-4C18-AC06-BD68C73CA646}"/>
    <dgm:cxn modelId="{C727C557-1B16-482D-9D2E-B14D8F4994D6}" srcId="{D2AEAD25-EDA8-40D3-8B9E-57FE5C9F84C0}" destId="{FC03CD35-F71A-4D8B-8BA4-93CEC6FC1C4F}" srcOrd="0" destOrd="0" parTransId="{BBCEF101-9B47-4A59-9D53-076FCBBD003E}" sibTransId="{0CEBF260-4C3A-4512-8D86-0DDB378F6704}"/>
    <dgm:cxn modelId="{6F307958-71D1-460D-965B-A0052CD99EBA}" type="presOf" srcId="{D2AEAD25-EDA8-40D3-8B9E-57FE5C9F84C0}" destId="{82E1B498-C0A4-43D3-86BE-8AC03FE3DFBB}" srcOrd="0" destOrd="0" presId="urn:microsoft.com/office/officeart/2005/8/layout/default"/>
    <dgm:cxn modelId="{7C223E9A-7648-4C26-9F7C-D0CB3F304F14}" type="presOf" srcId="{6DC2A4BF-D291-4079-9EF4-8E4819098E56}" destId="{91E5468E-3CE5-4730-ABEF-0774753B9B7C}" srcOrd="0" destOrd="0" presId="urn:microsoft.com/office/officeart/2005/8/layout/default"/>
    <dgm:cxn modelId="{BB61DCA9-884E-4BBA-8C31-938B22661A39}" type="presOf" srcId="{42078872-6B92-43C9-9AD4-BA53E2D31DAC}" destId="{15C6BA0D-5EAF-40F6-BCE6-B1B64FDFF918}" srcOrd="0" destOrd="0" presId="urn:microsoft.com/office/officeart/2005/8/layout/default"/>
    <dgm:cxn modelId="{1FA491C3-9426-47A2-80B4-7D299321766D}" srcId="{D2AEAD25-EDA8-40D3-8B9E-57FE5C9F84C0}" destId="{33098F13-AF6B-4DF1-A165-62BCCCF174F1}" srcOrd="2" destOrd="0" parTransId="{17BB35E3-0A1D-488E-849E-289FE093ACC8}" sibTransId="{22971E24-6A48-41E7-97B9-031F265BBCCF}"/>
    <dgm:cxn modelId="{C61DF643-659B-4558-A9D1-291756E6D95E}" type="presParOf" srcId="{82E1B498-C0A4-43D3-86BE-8AC03FE3DFBB}" destId="{0DFE656B-7908-4C06-AE2B-B3130CB985C2}" srcOrd="0" destOrd="0" presId="urn:microsoft.com/office/officeart/2005/8/layout/default"/>
    <dgm:cxn modelId="{DA5BC379-1CB7-47A6-B1F6-1260B672D1C3}" type="presParOf" srcId="{82E1B498-C0A4-43D3-86BE-8AC03FE3DFBB}" destId="{F3693A8A-20A0-4529-B287-81C7BA1771F4}" srcOrd="1" destOrd="0" presId="urn:microsoft.com/office/officeart/2005/8/layout/default"/>
    <dgm:cxn modelId="{7BAE481C-E968-4160-900A-46D8EBE0F4EC}" type="presParOf" srcId="{82E1B498-C0A4-43D3-86BE-8AC03FE3DFBB}" destId="{91E5468E-3CE5-4730-ABEF-0774753B9B7C}" srcOrd="2" destOrd="0" presId="urn:microsoft.com/office/officeart/2005/8/layout/default"/>
    <dgm:cxn modelId="{3DF106F4-A92C-4001-BAA6-8CF6A2A660EE}" type="presParOf" srcId="{82E1B498-C0A4-43D3-86BE-8AC03FE3DFBB}" destId="{C48F7EF0-679A-48C6-BF22-79DAD4CBA41A}" srcOrd="3" destOrd="0" presId="urn:microsoft.com/office/officeart/2005/8/layout/default"/>
    <dgm:cxn modelId="{8EC1BA9C-2ED6-4343-B66E-83F68DB55E6A}" type="presParOf" srcId="{82E1B498-C0A4-43D3-86BE-8AC03FE3DFBB}" destId="{51165765-713D-454D-9164-72808CD84C41}" srcOrd="4" destOrd="0" presId="urn:microsoft.com/office/officeart/2005/8/layout/default"/>
    <dgm:cxn modelId="{2EEDA766-2989-4385-B057-4813F97E25DD}" type="presParOf" srcId="{82E1B498-C0A4-43D3-86BE-8AC03FE3DFBB}" destId="{3AC76566-B818-4A76-9710-DDE2A2F1BD03}" srcOrd="5" destOrd="0" presId="urn:microsoft.com/office/officeart/2005/8/layout/default"/>
    <dgm:cxn modelId="{109BA830-ABA7-415F-ACD3-2B402DE00057}" type="presParOf" srcId="{82E1B498-C0A4-43D3-86BE-8AC03FE3DFBB}" destId="{15C6BA0D-5EAF-40F6-BCE6-B1B64FDFF918}"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AEAD25-EDA8-40D3-8B9E-57FE5C9F84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FC03CD35-F71A-4D8B-8BA4-93CEC6FC1C4F}">
      <dgm:prSet phldrT="[文本]"/>
      <dgm:spPr/>
      <dgm:t>
        <a:bodyPr/>
        <a:lstStyle/>
        <a:p>
          <a:r>
            <a:rPr lang="en-US" altLang="zh-CN" dirty="0"/>
            <a:t>DBMS</a:t>
          </a:r>
          <a:r>
            <a:rPr lang="zh-CN" altLang="en-US" dirty="0"/>
            <a:t>出现</a:t>
          </a:r>
        </a:p>
      </dgm:t>
    </dgm:pt>
    <dgm:pt modelId="{BBCEF101-9B47-4A59-9D53-076FCBBD003E}" type="parTrans" cxnId="{C727C557-1B16-482D-9D2E-B14D8F4994D6}">
      <dgm:prSet/>
      <dgm:spPr/>
      <dgm:t>
        <a:bodyPr/>
        <a:lstStyle/>
        <a:p>
          <a:endParaRPr lang="zh-CN" altLang="en-US"/>
        </a:p>
      </dgm:t>
    </dgm:pt>
    <dgm:pt modelId="{0CEBF260-4C3A-4512-8D86-0DDB378F6704}" type="sibTrans" cxnId="{C727C557-1B16-482D-9D2E-B14D8F4994D6}">
      <dgm:prSet/>
      <dgm:spPr/>
      <dgm:t>
        <a:bodyPr/>
        <a:lstStyle/>
        <a:p>
          <a:endParaRPr lang="zh-CN" altLang="en-US"/>
        </a:p>
      </dgm:t>
    </dgm:pt>
    <dgm:pt modelId="{6DC2A4BF-D291-4079-9EF4-8E4819098E56}">
      <dgm:prSet phldrT="[文本]"/>
      <dgm:spPr/>
      <dgm:t>
        <a:bodyPr/>
        <a:lstStyle/>
        <a:p>
          <a:r>
            <a:rPr lang="zh-CN" altLang="en-US" dirty="0"/>
            <a:t>数据冗余度减少</a:t>
          </a:r>
        </a:p>
      </dgm:t>
    </dgm:pt>
    <dgm:pt modelId="{00EB4B18-5BD9-455C-8C2E-233495E79EFD}" type="parTrans" cxnId="{BE29B80F-75F7-4D78-BACC-6CB628C04979}">
      <dgm:prSet/>
      <dgm:spPr/>
      <dgm:t>
        <a:bodyPr/>
        <a:lstStyle/>
        <a:p>
          <a:endParaRPr lang="zh-CN" altLang="en-US"/>
        </a:p>
      </dgm:t>
    </dgm:pt>
    <dgm:pt modelId="{67B2F8AF-E491-4392-A02F-B957F180C6A0}" type="sibTrans" cxnId="{BE29B80F-75F7-4D78-BACC-6CB628C04979}">
      <dgm:prSet/>
      <dgm:spPr/>
      <dgm:t>
        <a:bodyPr/>
        <a:lstStyle/>
        <a:p>
          <a:endParaRPr lang="zh-CN" altLang="en-US"/>
        </a:p>
      </dgm:t>
    </dgm:pt>
    <dgm:pt modelId="{42078872-6B92-43C9-9AD4-BA53E2D31DAC}">
      <dgm:prSet phldrT="[文本]"/>
      <dgm:spPr/>
      <dgm:t>
        <a:bodyPr/>
        <a:lstStyle/>
        <a:p>
          <a:r>
            <a:rPr lang="zh-CN" altLang="en-US" dirty="0"/>
            <a:t>数据充分共享</a:t>
          </a:r>
        </a:p>
      </dgm:t>
    </dgm:pt>
    <dgm:pt modelId="{8A18ED41-6DC5-4BED-B728-25F5BDA5DFBF}" type="parTrans" cxnId="{B7A5BB4D-D3F8-460F-BD94-75D53D82634C}">
      <dgm:prSet/>
      <dgm:spPr/>
      <dgm:t>
        <a:bodyPr/>
        <a:lstStyle/>
        <a:p>
          <a:endParaRPr lang="zh-CN" altLang="en-US"/>
        </a:p>
      </dgm:t>
    </dgm:pt>
    <dgm:pt modelId="{FB67C09A-4EE5-4C18-AC06-BD68C73CA646}" type="sibTrans" cxnId="{B7A5BB4D-D3F8-460F-BD94-75D53D82634C}">
      <dgm:prSet/>
      <dgm:spPr/>
      <dgm:t>
        <a:bodyPr/>
        <a:lstStyle/>
        <a:p>
          <a:endParaRPr lang="zh-CN" altLang="en-US"/>
        </a:p>
      </dgm:t>
    </dgm:pt>
    <dgm:pt modelId="{82E1B498-C0A4-43D3-86BE-8AC03FE3DFBB}" type="pres">
      <dgm:prSet presAssocID="{D2AEAD25-EDA8-40D3-8B9E-57FE5C9F84C0}" presName="diagram" presStyleCnt="0">
        <dgm:presLayoutVars>
          <dgm:dir/>
          <dgm:resizeHandles val="exact"/>
        </dgm:presLayoutVars>
      </dgm:prSet>
      <dgm:spPr/>
    </dgm:pt>
    <dgm:pt modelId="{0DFE656B-7908-4C06-AE2B-B3130CB985C2}" type="pres">
      <dgm:prSet presAssocID="{FC03CD35-F71A-4D8B-8BA4-93CEC6FC1C4F}" presName="node" presStyleLbl="node1" presStyleIdx="0" presStyleCnt="3">
        <dgm:presLayoutVars>
          <dgm:bulletEnabled val="1"/>
        </dgm:presLayoutVars>
      </dgm:prSet>
      <dgm:spPr/>
    </dgm:pt>
    <dgm:pt modelId="{F3693A8A-20A0-4529-B287-81C7BA1771F4}" type="pres">
      <dgm:prSet presAssocID="{0CEBF260-4C3A-4512-8D86-0DDB378F6704}" presName="sibTrans" presStyleCnt="0"/>
      <dgm:spPr/>
    </dgm:pt>
    <dgm:pt modelId="{91E5468E-3CE5-4730-ABEF-0774753B9B7C}" type="pres">
      <dgm:prSet presAssocID="{6DC2A4BF-D291-4079-9EF4-8E4819098E56}" presName="node" presStyleLbl="node1" presStyleIdx="1" presStyleCnt="3">
        <dgm:presLayoutVars>
          <dgm:bulletEnabled val="1"/>
        </dgm:presLayoutVars>
      </dgm:prSet>
      <dgm:spPr/>
    </dgm:pt>
    <dgm:pt modelId="{C48F7EF0-679A-48C6-BF22-79DAD4CBA41A}" type="pres">
      <dgm:prSet presAssocID="{67B2F8AF-E491-4392-A02F-B957F180C6A0}" presName="sibTrans" presStyleCnt="0"/>
      <dgm:spPr/>
    </dgm:pt>
    <dgm:pt modelId="{15C6BA0D-5EAF-40F6-BCE6-B1B64FDFF918}" type="pres">
      <dgm:prSet presAssocID="{42078872-6B92-43C9-9AD4-BA53E2D31DAC}" presName="node" presStyleLbl="node1" presStyleIdx="2" presStyleCnt="3">
        <dgm:presLayoutVars>
          <dgm:bulletEnabled val="1"/>
        </dgm:presLayoutVars>
      </dgm:prSet>
      <dgm:spPr/>
    </dgm:pt>
  </dgm:ptLst>
  <dgm:cxnLst>
    <dgm:cxn modelId="{BE29B80F-75F7-4D78-BACC-6CB628C04979}" srcId="{D2AEAD25-EDA8-40D3-8B9E-57FE5C9F84C0}" destId="{6DC2A4BF-D291-4079-9EF4-8E4819098E56}" srcOrd="1" destOrd="0" parTransId="{00EB4B18-5BD9-455C-8C2E-233495E79EFD}" sibTransId="{67B2F8AF-E491-4392-A02F-B957F180C6A0}"/>
    <dgm:cxn modelId="{12C15F40-B28E-4C82-AE04-CC6B8D939D45}" type="presOf" srcId="{FC03CD35-F71A-4D8B-8BA4-93CEC6FC1C4F}" destId="{0DFE656B-7908-4C06-AE2B-B3130CB985C2}" srcOrd="0" destOrd="0" presId="urn:microsoft.com/office/officeart/2005/8/layout/default"/>
    <dgm:cxn modelId="{B7A5BB4D-D3F8-460F-BD94-75D53D82634C}" srcId="{D2AEAD25-EDA8-40D3-8B9E-57FE5C9F84C0}" destId="{42078872-6B92-43C9-9AD4-BA53E2D31DAC}" srcOrd="2" destOrd="0" parTransId="{8A18ED41-6DC5-4BED-B728-25F5BDA5DFBF}" sibTransId="{FB67C09A-4EE5-4C18-AC06-BD68C73CA646}"/>
    <dgm:cxn modelId="{C727C557-1B16-482D-9D2E-B14D8F4994D6}" srcId="{D2AEAD25-EDA8-40D3-8B9E-57FE5C9F84C0}" destId="{FC03CD35-F71A-4D8B-8BA4-93CEC6FC1C4F}" srcOrd="0" destOrd="0" parTransId="{BBCEF101-9B47-4A59-9D53-076FCBBD003E}" sibTransId="{0CEBF260-4C3A-4512-8D86-0DDB378F6704}"/>
    <dgm:cxn modelId="{6F307958-71D1-460D-965B-A0052CD99EBA}" type="presOf" srcId="{D2AEAD25-EDA8-40D3-8B9E-57FE5C9F84C0}" destId="{82E1B498-C0A4-43D3-86BE-8AC03FE3DFBB}" srcOrd="0" destOrd="0" presId="urn:microsoft.com/office/officeart/2005/8/layout/default"/>
    <dgm:cxn modelId="{7C223E9A-7648-4C26-9F7C-D0CB3F304F14}" type="presOf" srcId="{6DC2A4BF-D291-4079-9EF4-8E4819098E56}" destId="{91E5468E-3CE5-4730-ABEF-0774753B9B7C}" srcOrd="0" destOrd="0" presId="urn:microsoft.com/office/officeart/2005/8/layout/default"/>
    <dgm:cxn modelId="{BB61DCA9-884E-4BBA-8C31-938B22661A39}" type="presOf" srcId="{42078872-6B92-43C9-9AD4-BA53E2D31DAC}" destId="{15C6BA0D-5EAF-40F6-BCE6-B1B64FDFF918}" srcOrd="0" destOrd="0" presId="urn:microsoft.com/office/officeart/2005/8/layout/default"/>
    <dgm:cxn modelId="{C61DF643-659B-4558-A9D1-291756E6D95E}" type="presParOf" srcId="{82E1B498-C0A4-43D3-86BE-8AC03FE3DFBB}" destId="{0DFE656B-7908-4C06-AE2B-B3130CB985C2}" srcOrd="0" destOrd="0" presId="urn:microsoft.com/office/officeart/2005/8/layout/default"/>
    <dgm:cxn modelId="{DA5BC379-1CB7-47A6-B1F6-1260B672D1C3}" type="presParOf" srcId="{82E1B498-C0A4-43D3-86BE-8AC03FE3DFBB}" destId="{F3693A8A-20A0-4529-B287-81C7BA1771F4}" srcOrd="1" destOrd="0" presId="urn:microsoft.com/office/officeart/2005/8/layout/default"/>
    <dgm:cxn modelId="{7BAE481C-E968-4160-900A-46D8EBE0F4EC}" type="presParOf" srcId="{82E1B498-C0A4-43D3-86BE-8AC03FE3DFBB}" destId="{91E5468E-3CE5-4730-ABEF-0774753B9B7C}" srcOrd="2" destOrd="0" presId="urn:microsoft.com/office/officeart/2005/8/layout/default"/>
    <dgm:cxn modelId="{3DF106F4-A92C-4001-BAA6-8CF6A2A660EE}" type="presParOf" srcId="{82E1B498-C0A4-43D3-86BE-8AC03FE3DFBB}" destId="{C48F7EF0-679A-48C6-BF22-79DAD4CBA41A}" srcOrd="3" destOrd="0" presId="urn:microsoft.com/office/officeart/2005/8/layout/default"/>
    <dgm:cxn modelId="{109BA830-ABA7-415F-ACD3-2B402DE00057}" type="presParOf" srcId="{82E1B498-C0A4-43D3-86BE-8AC03FE3DFBB}" destId="{15C6BA0D-5EAF-40F6-BCE6-B1B64FDFF918}"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A2099-D7CB-4484-9CF5-B09BE0D52410}">
      <dsp:nvSpPr>
        <dsp:cNvPr id="0" name=""/>
        <dsp:cNvSpPr/>
      </dsp:nvSpPr>
      <dsp:spPr>
        <a:xfrm>
          <a:off x="1846563" y="339090"/>
          <a:ext cx="4551680" cy="4551680"/>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1200150">
            <a:lnSpc>
              <a:spcPct val="90000"/>
            </a:lnSpc>
            <a:spcBef>
              <a:spcPct val="0"/>
            </a:spcBef>
            <a:spcAft>
              <a:spcPct val="35000"/>
            </a:spcAft>
            <a:buNone/>
          </a:pPr>
          <a:r>
            <a:rPr lang="zh-CN" altLang="en-US" sz="2700" kern="1200" dirty="0"/>
            <a:t>一致性</a:t>
          </a:r>
        </a:p>
        <a:p>
          <a:pPr marL="228600" lvl="1" indent="-228600" algn="l" defTabSz="933450">
            <a:lnSpc>
              <a:spcPct val="90000"/>
            </a:lnSpc>
            <a:spcBef>
              <a:spcPct val="0"/>
            </a:spcBef>
            <a:spcAft>
              <a:spcPct val="15000"/>
            </a:spcAft>
            <a:buChar char="•"/>
          </a:pPr>
          <a:r>
            <a:rPr lang="zh-CN" altLang="en-US" sz="2100" kern="1200" dirty="0"/>
            <a:t>前后一致</a:t>
          </a:r>
        </a:p>
      </dsp:txBody>
      <dsp:txXfrm>
        <a:off x="4262746" y="1282480"/>
        <a:ext cx="1679786" cy="1246293"/>
      </dsp:txXfrm>
    </dsp:sp>
    <dsp:sp modelId="{25667D0D-7CF7-4611-9608-0D9CA5CC21B4}">
      <dsp:nvSpPr>
        <dsp:cNvPr id="0" name=""/>
        <dsp:cNvSpPr/>
      </dsp:nvSpPr>
      <dsp:spPr>
        <a:xfrm>
          <a:off x="1846563" y="491896"/>
          <a:ext cx="4551680" cy="4551680"/>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1200150">
            <a:lnSpc>
              <a:spcPct val="90000"/>
            </a:lnSpc>
            <a:spcBef>
              <a:spcPct val="0"/>
            </a:spcBef>
            <a:spcAft>
              <a:spcPct val="35000"/>
            </a:spcAft>
            <a:buNone/>
          </a:pPr>
          <a:r>
            <a:rPr lang="zh-CN" altLang="en-US" sz="2700" kern="1200" dirty="0"/>
            <a:t>隔离性</a:t>
          </a:r>
        </a:p>
        <a:p>
          <a:pPr marL="228600" lvl="1" indent="-228600" algn="l" defTabSz="933450">
            <a:lnSpc>
              <a:spcPct val="90000"/>
            </a:lnSpc>
            <a:spcBef>
              <a:spcPct val="0"/>
            </a:spcBef>
            <a:spcAft>
              <a:spcPct val="15000"/>
            </a:spcAft>
            <a:buChar char="•"/>
          </a:pPr>
          <a:r>
            <a:rPr lang="zh-CN" altLang="en-US" sz="2100" kern="1200" dirty="0"/>
            <a:t>并发</a:t>
          </a:r>
        </a:p>
      </dsp:txBody>
      <dsp:txXfrm>
        <a:off x="4262746" y="2853893"/>
        <a:ext cx="1679786" cy="1246293"/>
      </dsp:txXfrm>
    </dsp:sp>
    <dsp:sp modelId="{1CE30A07-411A-437A-A260-7694E713B000}">
      <dsp:nvSpPr>
        <dsp:cNvPr id="0" name=""/>
        <dsp:cNvSpPr/>
      </dsp:nvSpPr>
      <dsp:spPr>
        <a:xfrm>
          <a:off x="1693756" y="491896"/>
          <a:ext cx="4551680" cy="4551680"/>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1200150">
            <a:lnSpc>
              <a:spcPct val="90000"/>
            </a:lnSpc>
            <a:spcBef>
              <a:spcPct val="0"/>
            </a:spcBef>
            <a:spcAft>
              <a:spcPct val="35000"/>
            </a:spcAft>
            <a:buNone/>
          </a:pPr>
          <a:r>
            <a:rPr lang="zh-CN" altLang="en-US" sz="2700" kern="1200" dirty="0"/>
            <a:t>持久性</a:t>
          </a:r>
        </a:p>
        <a:p>
          <a:pPr marL="228600" lvl="1" indent="-228600" algn="l" defTabSz="933450">
            <a:lnSpc>
              <a:spcPct val="90000"/>
            </a:lnSpc>
            <a:spcBef>
              <a:spcPct val="0"/>
            </a:spcBef>
            <a:spcAft>
              <a:spcPct val="15000"/>
            </a:spcAft>
            <a:buChar char="•"/>
          </a:pPr>
          <a:r>
            <a:rPr lang="zh-CN" altLang="en-US" sz="2100" kern="1200" dirty="0"/>
            <a:t>永久</a:t>
          </a:r>
        </a:p>
      </dsp:txBody>
      <dsp:txXfrm>
        <a:off x="2149466" y="2853893"/>
        <a:ext cx="1679786" cy="1246293"/>
      </dsp:txXfrm>
    </dsp:sp>
    <dsp:sp modelId="{6A0E58B1-72B4-44B6-8293-1B68ADE5D374}">
      <dsp:nvSpPr>
        <dsp:cNvPr id="0" name=""/>
        <dsp:cNvSpPr/>
      </dsp:nvSpPr>
      <dsp:spPr>
        <a:xfrm>
          <a:off x="1693756" y="339090"/>
          <a:ext cx="4551680" cy="4551680"/>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1200150">
            <a:lnSpc>
              <a:spcPct val="90000"/>
            </a:lnSpc>
            <a:spcBef>
              <a:spcPct val="0"/>
            </a:spcBef>
            <a:spcAft>
              <a:spcPct val="35000"/>
            </a:spcAft>
            <a:buNone/>
          </a:pPr>
          <a:r>
            <a:rPr lang="zh-CN" altLang="en-US" sz="2700" kern="1200" dirty="0"/>
            <a:t>原子性</a:t>
          </a:r>
        </a:p>
        <a:p>
          <a:pPr marL="228600" lvl="1" indent="-228600" algn="l" defTabSz="933450">
            <a:lnSpc>
              <a:spcPct val="90000"/>
            </a:lnSpc>
            <a:spcBef>
              <a:spcPct val="0"/>
            </a:spcBef>
            <a:spcAft>
              <a:spcPct val="15000"/>
            </a:spcAft>
            <a:buChar char="•"/>
          </a:pPr>
          <a:r>
            <a:rPr lang="zh-CN" altLang="en-US" sz="2100" kern="1200" dirty="0"/>
            <a:t>不可分割</a:t>
          </a:r>
        </a:p>
      </dsp:txBody>
      <dsp:txXfrm>
        <a:off x="2149466" y="1282480"/>
        <a:ext cx="1679786" cy="1246293"/>
      </dsp:txXfrm>
    </dsp:sp>
    <dsp:sp modelId="{F4EA76A1-5E67-42DE-956B-AADC0853BD64}">
      <dsp:nvSpPr>
        <dsp:cNvPr id="0" name=""/>
        <dsp:cNvSpPr/>
      </dsp:nvSpPr>
      <dsp:spPr>
        <a:xfrm>
          <a:off x="1564792" y="57319"/>
          <a:ext cx="5115221" cy="5115221"/>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B0D2CB-1418-44AB-860E-47BAB62AD9B3}">
      <dsp:nvSpPr>
        <dsp:cNvPr id="0" name=""/>
        <dsp:cNvSpPr/>
      </dsp:nvSpPr>
      <dsp:spPr>
        <a:xfrm>
          <a:off x="1564792" y="210125"/>
          <a:ext cx="5115221" cy="5115221"/>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906C9A-7016-435F-8451-1A5935D879A2}">
      <dsp:nvSpPr>
        <dsp:cNvPr id="0" name=""/>
        <dsp:cNvSpPr/>
      </dsp:nvSpPr>
      <dsp:spPr>
        <a:xfrm>
          <a:off x="1411985" y="210125"/>
          <a:ext cx="5115221" cy="5115221"/>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B8AE07-B242-4247-A19A-4116C699E1AE}">
      <dsp:nvSpPr>
        <dsp:cNvPr id="0" name=""/>
        <dsp:cNvSpPr/>
      </dsp:nvSpPr>
      <dsp:spPr>
        <a:xfrm>
          <a:off x="1411985" y="57319"/>
          <a:ext cx="5115221" cy="5115221"/>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902AD-8EA5-4831-BE6B-20C0803E1B10}">
      <dsp:nvSpPr>
        <dsp:cNvPr id="0" name=""/>
        <dsp:cNvSpPr/>
      </dsp:nvSpPr>
      <dsp:spPr>
        <a:xfrm>
          <a:off x="787" y="300957"/>
          <a:ext cx="3072407" cy="18434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数据增长速度迅速</a:t>
          </a:r>
        </a:p>
      </dsp:txBody>
      <dsp:txXfrm>
        <a:off x="787" y="300957"/>
        <a:ext cx="3072407" cy="1843444"/>
      </dsp:txXfrm>
    </dsp:sp>
    <dsp:sp modelId="{ED9943C7-E789-4AAD-BB00-000A4F93A8C1}">
      <dsp:nvSpPr>
        <dsp:cNvPr id="0" name=""/>
        <dsp:cNvSpPr/>
      </dsp:nvSpPr>
      <dsp:spPr>
        <a:xfrm>
          <a:off x="3380436" y="300957"/>
          <a:ext cx="3072407" cy="18434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数据源类型众多</a:t>
          </a:r>
        </a:p>
      </dsp:txBody>
      <dsp:txXfrm>
        <a:off x="3380436" y="300957"/>
        <a:ext cx="3072407" cy="1843444"/>
      </dsp:txXfrm>
    </dsp:sp>
    <dsp:sp modelId="{A3690B6D-F5D1-460C-8D30-42710536ED01}">
      <dsp:nvSpPr>
        <dsp:cNvPr id="0" name=""/>
        <dsp:cNvSpPr/>
      </dsp:nvSpPr>
      <dsp:spPr>
        <a:xfrm>
          <a:off x="787" y="2451643"/>
          <a:ext cx="3072407" cy="18434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需要数据库虚拟化技术</a:t>
          </a:r>
        </a:p>
      </dsp:txBody>
      <dsp:txXfrm>
        <a:off x="787" y="2451643"/>
        <a:ext cx="3072407" cy="1843444"/>
      </dsp:txXfrm>
    </dsp:sp>
    <dsp:sp modelId="{D1E77314-90A2-4990-9A31-71854CF80355}">
      <dsp:nvSpPr>
        <dsp:cNvPr id="0" name=""/>
        <dsp:cNvSpPr/>
      </dsp:nvSpPr>
      <dsp:spPr>
        <a:xfrm>
          <a:off x="3380436" y="2451643"/>
          <a:ext cx="3072407" cy="18434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需要数据挖掘和机器学习的支持</a:t>
          </a:r>
        </a:p>
      </dsp:txBody>
      <dsp:txXfrm>
        <a:off x="3380436" y="2451643"/>
        <a:ext cx="3072407" cy="18434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853EE-1405-48C8-A066-11209DA2B708}">
      <dsp:nvSpPr>
        <dsp:cNvPr id="0" name=""/>
        <dsp:cNvSpPr/>
      </dsp:nvSpPr>
      <dsp:spPr>
        <a:xfrm rot="5400000">
          <a:off x="5300017" y="-2151422"/>
          <a:ext cx="875137" cy="540008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a:t>IBM</a:t>
          </a:r>
          <a:r>
            <a:rPr lang="zh-CN" sz="2200" b="0" i="0" kern="1200"/>
            <a:t>的</a:t>
          </a:r>
          <a:r>
            <a:rPr lang="en-US" sz="2200" b="0" i="0" kern="1200"/>
            <a:t>DB2</a:t>
          </a:r>
          <a:r>
            <a:rPr lang="zh-CN" sz="2200" b="0" i="0" kern="1200"/>
            <a:t>、</a:t>
          </a:r>
          <a:r>
            <a:rPr lang="en-US" sz="2200" b="0" i="0" kern="1200"/>
            <a:t>Oracle</a:t>
          </a:r>
          <a:r>
            <a:rPr lang="zh-CN" sz="2200" b="0" i="0" kern="1200"/>
            <a:t>、微软的</a:t>
          </a:r>
          <a:r>
            <a:rPr lang="en-US" sz="2200" b="0" i="0" kern="1200"/>
            <a:t>SQL Server</a:t>
          </a:r>
          <a:r>
            <a:rPr lang="zh-CN" sz="2200" b="0" i="0" kern="1200"/>
            <a:t>等</a:t>
          </a:r>
          <a:endParaRPr lang="zh-CN" sz="2200" kern="1200"/>
        </a:p>
      </dsp:txBody>
      <dsp:txXfrm rot="-5400000">
        <a:off x="3037546" y="153770"/>
        <a:ext cx="5357359" cy="789695"/>
      </dsp:txXfrm>
    </dsp:sp>
    <dsp:sp modelId="{B331FF32-7B7A-42CA-B306-E705842B3E45}">
      <dsp:nvSpPr>
        <dsp:cNvPr id="0" name=""/>
        <dsp:cNvSpPr/>
      </dsp:nvSpPr>
      <dsp:spPr>
        <a:xfrm>
          <a:off x="0" y="1657"/>
          <a:ext cx="3037545" cy="10939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sz="2200" b="0" i="0" kern="1200"/>
            <a:t>传统的基于行存储的关系数据库系统</a:t>
          </a:r>
          <a:endParaRPr lang="zh-CN" sz="2200" kern="1200"/>
        </a:p>
      </dsp:txBody>
      <dsp:txXfrm>
        <a:off x="53401" y="55058"/>
        <a:ext cx="2930743" cy="987119"/>
      </dsp:txXfrm>
    </dsp:sp>
    <dsp:sp modelId="{1419F168-2D06-466E-833A-10D352E6DF58}">
      <dsp:nvSpPr>
        <dsp:cNvPr id="0" name=""/>
        <dsp:cNvSpPr/>
      </dsp:nvSpPr>
      <dsp:spPr>
        <a:xfrm rot="5400000">
          <a:off x="5300017" y="-1002804"/>
          <a:ext cx="875137" cy="540008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a:t>Altibase</a:t>
          </a:r>
          <a:r>
            <a:rPr lang="zh-CN" sz="2200" b="0" i="0" kern="1200"/>
            <a:t>，</a:t>
          </a:r>
          <a:r>
            <a:rPr lang="en-US" sz="2200" b="0" i="0" kern="1200"/>
            <a:t>Timesten</a:t>
          </a:r>
          <a:r>
            <a:rPr lang="zh-CN" sz="2200" b="0" i="0" kern="1200"/>
            <a:t>，</a:t>
          </a:r>
          <a:r>
            <a:rPr lang="en-US" sz="2200" b="0" i="0" kern="1200"/>
            <a:t>Hana</a:t>
          </a:r>
          <a:r>
            <a:rPr lang="zh-CN" sz="2200" b="0" i="0" kern="1200"/>
            <a:t>等</a:t>
          </a:r>
          <a:endParaRPr lang="zh-CN" sz="2200" kern="1200"/>
        </a:p>
      </dsp:txBody>
      <dsp:txXfrm rot="-5400000">
        <a:off x="3037546" y="1302388"/>
        <a:ext cx="5357359" cy="789695"/>
      </dsp:txXfrm>
    </dsp:sp>
    <dsp:sp modelId="{17FE201B-5042-48B4-8754-5440FE578AFB}">
      <dsp:nvSpPr>
        <dsp:cNvPr id="0" name=""/>
        <dsp:cNvSpPr/>
      </dsp:nvSpPr>
      <dsp:spPr>
        <a:xfrm>
          <a:off x="0" y="1150275"/>
          <a:ext cx="3037545" cy="10939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sz="2200" b="0" i="0" kern="1200"/>
            <a:t>面向实时计算的内存数据库系统</a:t>
          </a:r>
          <a:endParaRPr lang="zh-CN" sz="2200" kern="1200"/>
        </a:p>
      </dsp:txBody>
      <dsp:txXfrm>
        <a:off x="53401" y="1203676"/>
        <a:ext cx="2930743" cy="987119"/>
      </dsp:txXfrm>
    </dsp:sp>
    <dsp:sp modelId="{2635CDD4-F03F-45D2-AFCE-007A2FD07979}">
      <dsp:nvSpPr>
        <dsp:cNvPr id="0" name=""/>
        <dsp:cNvSpPr/>
      </dsp:nvSpPr>
      <dsp:spPr>
        <a:xfrm rot="5400000">
          <a:off x="5300017" y="145813"/>
          <a:ext cx="875137" cy="540008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a:t>VoltDB</a:t>
          </a:r>
          <a:r>
            <a:rPr lang="zh-CN" sz="2200" b="0" i="0" kern="1200"/>
            <a:t>、</a:t>
          </a:r>
          <a:r>
            <a:rPr lang="en-US" sz="2200" b="0" i="0" kern="1200"/>
            <a:t>Clustrix</a:t>
          </a:r>
          <a:r>
            <a:rPr lang="zh-CN" sz="2200" b="0" i="0" kern="1200"/>
            <a:t>、</a:t>
          </a:r>
          <a:r>
            <a:rPr lang="en-US" sz="2200" b="0" i="0" kern="1200"/>
            <a:t>NuoDB</a:t>
          </a:r>
          <a:r>
            <a:rPr lang="zh-CN" sz="2200" b="0" i="0" kern="1200"/>
            <a:t>等</a:t>
          </a:r>
          <a:endParaRPr lang="zh-CN" sz="2200" kern="1200"/>
        </a:p>
      </dsp:txBody>
      <dsp:txXfrm rot="-5400000">
        <a:off x="3037546" y="2451006"/>
        <a:ext cx="5357359" cy="789695"/>
      </dsp:txXfrm>
    </dsp:sp>
    <dsp:sp modelId="{FE0341FA-F84A-4018-9B6D-7D68CF3491DC}">
      <dsp:nvSpPr>
        <dsp:cNvPr id="0" name=""/>
        <dsp:cNvSpPr/>
      </dsp:nvSpPr>
      <dsp:spPr>
        <a:xfrm>
          <a:off x="0" y="2298892"/>
          <a:ext cx="3037545" cy="10939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sz="2200" b="0" i="0" kern="1200"/>
            <a:t>面向</a:t>
          </a:r>
          <a:r>
            <a:rPr lang="en-US" sz="2200" b="0" i="0" kern="1200"/>
            <a:t>OLTP</a:t>
          </a:r>
          <a:r>
            <a:rPr lang="zh-CN" sz="2200" b="0" i="0" kern="1200"/>
            <a:t>应用的</a:t>
          </a:r>
          <a:r>
            <a:rPr lang="en-US" sz="2200" b="0" i="0" kern="1200"/>
            <a:t>new SQL</a:t>
          </a:r>
          <a:endParaRPr lang="zh-CN" sz="2200" kern="1200"/>
        </a:p>
      </dsp:txBody>
      <dsp:txXfrm>
        <a:off x="53401" y="2352293"/>
        <a:ext cx="2930743" cy="9871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7E52F-C285-4088-9159-243DA9F095A9}">
      <dsp:nvSpPr>
        <dsp:cNvPr id="0" name=""/>
        <dsp:cNvSpPr/>
      </dsp:nvSpPr>
      <dsp:spPr>
        <a:xfrm rot="5400000">
          <a:off x="4711905" y="-1874663"/>
          <a:ext cx="875137" cy="484656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zh-CN" sz="1800" b="0" i="0" kern="1200"/>
            <a:t>领头羊</a:t>
          </a:r>
          <a:r>
            <a:rPr lang="en-US" sz="1800" b="0" i="0" kern="1200"/>
            <a:t>TeraData</a:t>
          </a:r>
          <a:endParaRPr lang="zh-CN" sz="1800" kern="1200"/>
        </a:p>
      </dsp:txBody>
      <dsp:txXfrm rot="-5400000">
        <a:off x="2726193" y="153770"/>
        <a:ext cx="4803842" cy="789695"/>
      </dsp:txXfrm>
    </dsp:sp>
    <dsp:sp modelId="{00DC1B5E-64C1-4990-B852-AC1846F49E9D}">
      <dsp:nvSpPr>
        <dsp:cNvPr id="0" name=""/>
        <dsp:cNvSpPr/>
      </dsp:nvSpPr>
      <dsp:spPr>
        <a:xfrm>
          <a:off x="0" y="1657"/>
          <a:ext cx="2726192" cy="10939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sz="2200" b="0" i="0" kern="1200"/>
            <a:t>数据仓库</a:t>
          </a:r>
          <a:endParaRPr lang="zh-CN" sz="2200" kern="1200"/>
        </a:p>
      </dsp:txBody>
      <dsp:txXfrm>
        <a:off x="53401" y="55058"/>
        <a:ext cx="2619390" cy="987119"/>
      </dsp:txXfrm>
    </dsp:sp>
    <dsp:sp modelId="{089ED9BB-28F9-401A-96AC-BB67A4B64488}">
      <dsp:nvSpPr>
        <dsp:cNvPr id="0" name=""/>
        <dsp:cNvSpPr/>
      </dsp:nvSpPr>
      <dsp:spPr>
        <a:xfrm rot="5400000">
          <a:off x="4711905" y="-726045"/>
          <a:ext cx="875137" cy="484656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t>MonetDB</a:t>
          </a:r>
          <a:r>
            <a:rPr lang="zh-CN" sz="1800" b="0" i="0" kern="1200"/>
            <a:t>、</a:t>
          </a:r>
          <a:r>
            <a:rPr lang="en-US" sz="1800" b="0" i="0" kern="1200"/>
            <a:t>InfiniDB</a:t>
          </a:r>
          <a:r>
            <a:rPr lang="zh-CN" sz="1800" b="0" i="0" kern="1200"/>
            <a:t>、</a:t>
          </a:r>
          <a:r>
            <a:rPr lang="en-US" sz="1800" b="0" i="0" kern="1200"/>
            <a:t>LucidDB</a:t>
          </a:r>
          <a:r>
            <a:rPr lang="zh-CN" sz="1800" b="0" i="0" kern="1200"/>
            <a:t>，</a:t>
          </a:r>
          <a:r>
            <a:rPr lang="en-US" sz="1800" b="0" i="0" kern="1200"/>
            <a:t>Vertica</a:t>
          </a:r>
          <a:r>
            <a:rPr lang="zh-CN" sz="1800" b="0" i="0" kern="1200"/>
            <a:t>，</a:t>
          </a:r>
          <a:r>
            <a:rPr lang="en-US" sz="1800" b="0" i="0" kern="1200"/>
            <a:t>SybaseIQ</a:t>
          </a:r>
          <a:r>
            <a:rPr lang="zh-CN" sz="1800" b="0" i="0" kern="1200"/>
            <a:t>等</a:t>
          </a:r>
          <a:endParaRPr lang="zh-CN" sz="1800" kern="1200"/>
        </a:p>
      </dsp:txBody>
      <dsp:txXfrm rot="-5400000">
        <a:off x="2726193" y="1302388"/>
        <a:ext cx="4803842" cy="789695"/>
      </dsp:txXfrm>
    </dsp:sp>
    <dsp:sp modelId="{6C8FC952-CA29-4EBC-A3FF-8F964A409AF5}">
      <dsp:nvSpPr>
        <dsp:cNvPr id="0" name=""/>
        <dsp:cNvSpPr/>
      </dsp:nvSpPr>
      <dsp:spPr>
        <a:xfrm>
          <a:off x="0" y="1150275"/>
          <a:ext cx="2726192" cy="10939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sz="2200" b="0" i="0" kern="1200"/>
            <a:t>列存储数据库系统</a:t>
          </a:r>
          <a:endParaRPr lang="zh-CN" sz="2200" kern="1200"/>
        </a:p>
      </dsp:txBody>
      <dsp:txXfrm>
        <a:off x="53401" y="1203676"/>
        <a:ext cx="2619390" cy="987119"/>
      </dsp:txXfrm>
    </dsp:sp>
    <dsp:sp modelId="{8B833C0A-D9B2-4E7C-B5E1-E8409C0A0F8D}">
      <dsp:nvSpPr>
        <dsp:cNvPr id="0" name=""/>
        <dsp:cNvSpPr/>
      </dsp:nvSpPr>
      <dsp:spPr>
        <a:xfrm rot="5400000">
          <a:off x="4711905" y="422571"/>
          <a:ext cx="875137" cy="484656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t>MonetDB</a:t>
          </a:r>
          <a:r>
            <a:rPr lang="zh-CN" sz="1800" b="0" i="0" kern="1200"/>
            <a:t>和</a:t>
          </a:r>
          <a:r>
            <a:rPr lang="en-US" sz="1800" b="0" i="0" kern="1200"/>
            <a:t>Vertica</a:t>
          </a:r>
          <a:endParaRPr lang="zh-CN" sz="1800" kern="1200"/>
        </a:p>
      </dsp:txBody>
      <dsp:txXfrm rot="-5400000">
        <a:off x="2726193" y="2451005"/>
        <a:ext cx="4803842" cy="789695"/>
      </dsp:txXfrm>
    </dsp:sp>
    <dsp:sp modelId="{2489EE4C-C491-4AD0-87F3-5D0333D3322F}">
      <dsp:nvSpPr>
        <dsp:cNvPr id="0" name=""/>
        <dsp:cNvSpPr/>
      </dsp:nvSpPr>
      <dsp:spPr>
        <a:xfrm>
          <a:off x="0" y="2298892"/>
          <a:ext cx="2726192" cy="10939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zh-CN" sz="2200" b="0" i="0" kern="1200"/>
            <a:t>基于列存储技术的内存数据库</a:t>
          </a:r>
          <a:endParaRPr lang="zh-CN" sz="2200" kern="1200"/>
        </a:p>
      </dsp:txBody>
      <dsp:txXfrm>
        <a:off x="53401" y="2352293"/>
        <a:ext cx="2619390" cy="9871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04459-DC52-4297-B639-1A2F95487FED}">
      <dsp:nvSpPr>
        <dsp:cNvPr id="0" name=""/>
        <dsp:cNvSpPr/>
      </dsp:nvSpPr>
      <dsp:spPr>
        <a:xfrm>
          <a:off x="0" y="79191"/>
          <a:ext cx="8229600"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NoSQL </a:t>
          </a:r>
          <a:r>
            <a:rPr lang="zh-CN" sz="2400" b="0" i="0" kern="1200"/>
            <a:t>数据库系统相对于关系数据库系统具有的优势：</a:t>
          </a:r>
          <a:endParaRPr lang="zh-CN" sz="2400" kern="1200"/>
        </a:p>
      </dsp:txBody>
      <dsp:txXfrm>
        <a:off x="36325" y="115516"/>
        <a:ext cx="8156950" cy="671470"/>
      </dsp:txXfrm>
    </dsp:sp>
    <dsp:sp modelId="{A62074A8-7E61-4AD5-855D-16F182A401E4}">
      <dsp:nvSpPr>
        <dsp:cNvPr id="0" name=""/>
        <dsp:cNvSpPr/>
      </dsp:nvSpPr>
      <dsp:spPr>
        <a:xfrm>
          <a:off x="0" y="823311"/>
          <a:ext cx="8229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b="0" i="0" kern="1200"/>
            <a:t>数据模型灵活、支持多样的数据类型</a:t>
          </a:r>
          <a:endParaRPr lang="zh-CN" sz="1900" kern="1200"/>
        </a:p>
        <a:p>
          <a:pPr marL="171450" lvl="1" indent="-171450" algn="l" defTabSz="844550">
            <a:lnSpc>
              <a:spcPct val="90000"/>
            </a:lnSpc>
            <a:spcBef>
              <a:spcPct val="0"/>
            </a:spcBef>
            <a:spcAft>
              <a:spcPct val="20000"/>
            </a:spcAft>
            <a:buChar char="•"/>
          </a:pPr>
          <a:r>
            <a:rPr lang="zh-CN" sz="1900" b="0" i="0" kern="1200"/>
            <a:t>高度的扩展性。</a:t>
          </a:r>
          <a:endParaRPr lang="zh-CN" sz="1900" kern="1200"/>
        </a:p>
      </dsp:txBody>
      <dsp:txXfrm>
        <a:off x="0" y="823311"/>
        <a:ext cx="8229600" cy="919080"/>
      </dsp:txXfrm>
    </dsp:sp>
    <dsp:sp modelId="{07BC0541-0D9F-4C1A-9E2E-D44F4E54D763}">
      <dsp:nvSpPr>
        <dsp:cNvPr id="0" name=""/>
        <dsp:cNvSpPr/>
      </dsp:nvSpPr>
      <dsp:spPr>
        <a:xfrm>
          <a:off x="0" y="1742391"/>
          <a:ext cx="8229600"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NoSQL</a:t>
          </a:r>
          <a:r>
            <a:rPr lang="zh-CN" sz="2400" b="0" i="0" kern="1200"/>
            <a:t>数据库系统</a:t>
          </a:r>
          <a:endParaRPr lang="zh-CN" sz="2400" kern="1200"/>
        </a:p>
      </dsp:txBody>
      <dsp:txXfrm>
        <a:off x="36325" y="1778716"/>
        <a:ext cx="8156950" cy="671470"/>
      </dsp:txXfrm>
    </dsp:sp>
    <dsp:sp modelId="{EA1D4F8B-07FF-4A3F-B012-09B35AA97B42}">
      <dsp:nvSpPr>
        <dsp:cNvPr id="0" name=""/>
        <dsp:cNvSpPr/>
      </dsp:nvSpPr>
      <dsp:spPr>
        <a:xfrm>
          <a:off x="0" y="2486512"/>
          <a:ext cx="8229600"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b="0" i="0" kern="1200"/>
            <a:t>键值（</a:t>
          </a:r>
          <a:r>
            <a:rPr lang="en-US" sz="1900" b="0" i="0" kern="1200"/>
            <a:t>key-value</a:t>
          </a:r>
          <a:r>
            <a:rPr lang="zh-CN" sz="1900" b="0" i="0" kern="1200"/>
            <a:t>）存储数据库：</a:t>
          </a:r>
          <a:r>
            <a:rPr lang="en-US" sz="1900" b="0" i="0" kern="1200"/>
            <a:t>Dynamo</a:t>
          </a:r>
          <a:endParaRPr lang="zh-CN" sz="1900" kern="1200"/>
        </a:p>
        <a:p>
          <a:pPr marL="171450" lvl="1" indent="-171450" algn="l" defTabSz="844550">
            <a:lnSpc>
              <a:spcPct val="90000"/>
            </a:lnSpc>
            <a:spcBef>
              <a:spcPct val="0"/>
            </a:spcBef>
            <a:spcAft>
              <a:spcPct val="20000"/>
            </a:spcAft>
            <a:buChar char="•"/>
          </a:pPr>
          <a:r>
            <a:rPr lang="zh-CN" sz="1900" b="0" i="0" kern="1200"/>
            <a:t>列式存储数据库：</a:t>
          </a:r>
          <a:r>
            <a:rPr lang="en-US" sz="1900" b="0" i="0" kern="1200"/>
            <a:t>BigTable</a:t>
          </a:r>
          <a:r>
            <a:rPr lang="zh-CN" sz="1900" b="0" i="0" kern="1200"/>
            <a:t>、</a:t>
          </a:r>
          <a:r>
            <a:rPr lang="en-US" sz="1900" b="0" i="0" kern="1200"/>
            <a:t>HBase</a:t>
          </a:r>
          <a:endParaRPr lang="zh-CN" sz="1900" kern="1200"/>
        </a:p>
        <a:p>
          <a:pPr marL="171450" lvl="1" indent="-171450" algn="l" defTabSz="844550">
            <a:lnSpc>
              <a:spcPct val="90000"/>
            </a:lnSpc>
            <a:spcBef>
              <a:spcPct val="0"/>
            </a:spcBef>
            <a:spcAft>
              <a:spcPct val="20000"/>
            </a:spcAft>
            <a:buChar char="•"/>
          </a:pPr>
          <a:r>
            <a:rPr lang="zh-CN" sz="1900" b="0" i="0" kern="1200" dirty="0"/>
            <a:t>文档存储数据库：</a:t>
          </a:r>
          <a:r>
            <a:rPr lang="en-US" sz="1900" b="0" i="0" kern="1200" dirty="0"/>
            <a:t>MongoDB</a:t>
          </a:r>
          <a:endParaRPr lang="zh-CN" sz="1900" kern="1200" dirty="0"/>
        </a:p>
      </dsp:txBody>
      <dsp:txXfrm>
        <a:off x="0" y="2486512"/>
        <a:ext cx="8229600" cy="13662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4C7A5-5C4C-409B-B11E-E5CC3997E65F}">
      <dsp:nvSpPr>
        <dsp:cNvPr id="0" name=""/>
        <dsp:cNvSpPr/>
      </dsp:nvSpPr>
      <dsp:spPr>
        <a:xfrm>
          <a:off x="3689" y="755863"/>
          <a:ext cx="2218622" cy="8643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适用于数据分析的自然语言</a:t>
          </a:r>
        </a:p>
      </dsp:txBody>
      <dsp:txXfrm>
        <a:off x="3689" y="755863"/>
        <a:ext cx="2218622" cy="864383"/>
      </dsp:txXfrm>
    </dsp:sp>
    <dsp:sp modelId="{906C07FE-AF5E-4128-A2ED-4F2F5469EDBF}">
      <dsp:nvSpPr>
        <dsp:cNvPr id="0" name=""/>
        <dsp:cNvSpPr/>
      </dsp:nvSpPr>
      <dsp:spPr>
        <a:xfrm>
          <a:off x="3689" y="1620246"/>
          <a:ext cx="2218622" cy="1686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基于关系代数、面向集合</a:t>
          </a:r>
        </a:p>
      </dsp:txBody>
      <dsp:txXfrm>
        <a:off x="3689" y="1620246"/>
        <a:ext cx="2218622" cy="1686116"/>
      </dsp:txXfrm>
    </dsp:sp>
    <dsp:sp modelId="{2E8C711D-CD3D-4B3E-B8B0-89BE00AD2D98}">
      <dsp:nvSpPr>
        <dsp:cNvPr id="0" name=""/>
        <dsp:cNvSpPr/>
      </dsp:nvSpPr>
      <dsp:spPr>
        <a:xfrm>
          <a:off x="2532919" y="755863"/>
          <a:ext cx="2218622" cy="8643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高效的语言</a:t>
          </a:r>
        </a:p>
      </dsp:txBody>
      <dsp:txXfrm>
        <a:off x="2532919" y="755863"/>
        <a:ext cx="2218622" cy="864383"/>
      </dsp:txXfrm>
    </dsp:sp>
    <dsp:sp modelId="{D0B1F5CC-041E-4644-8A1A-C2A9B51DFFF7}">
      <dsp:nvSpPr>
        <dsp:cNvPr id="0" name=""/>
        <dsp:cNvSpPr/>
      </dsp:nvSpPr>
      <dsp:spPr>
        <a:xfrm>
          <a:off x="2532919" y="1620246"/>
          <a:ext cx="2218622" cy="1686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声明式语言：直接表述想要的结果，而非获得方式</a:t>
          </a:r>
        </a:p>
      </dsp:txBody>
      <dsp:txXfrm>
        <a:off x="2532919" y="1620246"/>
        <a:ext cx="2218622" cy="1686116"/>
      </dsp:txXfrm>
    </dsp:sp>
    <dsp:sp modelId="{D2652961-FBA2-4E36-ABEA-38AB27D82022}">
      <dsp:nvSpPr>
        <dsp:cNvPr id="0" name=""/>
        <dsp:cNvSpPr/>
      </dsp:nvSpPr>
      <dsp:spPr>
        <a:xfrm>
          <a:off x="5062148" y="755863"/>
          <a:ext cx="2218622" cy="8643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优化的处理</a:t>
          </a:r>
        </a:p>
      </dsp:txBody>
      <dsp:txXfrm>
        <a:off x="5062148" y="755863"/>
        <a:ext cx="2218622" cy="864383"/>
      </dsp:txXfrm>
    </dsp:sp>
    <dsp:sp modelId="{8BDC17DF-D3A3-48BD-851E-E7BDC4CED908}">
      <dsp:nvSpPr>
        <dsp:cNvPr id="0" name=""/>
        <dsp:cNvSpPr/>
      </dsp:nvSpPr>
      <dsp:spPr>
        <a:xfrm>
          <a:off x="5062148" y="1620246"/>
          <a:ext cx="2218622" cy="1686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将结果与方式脱钩有助于持续优化</a:t>
          </a:r>
          <a:r>
            <a:rPr lang="en-US" altLang="zh-CN" sz="1800" kern="1200" dirty="0"/>
            <a:t>SQL</a:t>
          </a:r>
          <a:r>
            <a:rPr lang="zh-CN" altLang="en-US" sz="1800" kern="1200" dirty="0"/>
            <a:t>引擎</a:t>
          </a:r>
        </a:p>
      </dsp:txBody>
      <dsp:txXfrm>
        <a:off x="5062148" y="1620246"/>
        <a:ext cx="2218622" cy="1686116"/>
      </dsp:txXfrm>
    </dsp:sp>
    <dsp:sp modelId="{DFE810F4-D3CC-4350-974E-6D977A35AABB}">
      <dsp:nvSpPr>
        <dsp:cNvPr id="0" name=""/>
        <dsp:cNvSpPr/>
      </dsp:nvSpPr>
      <dsp:spPr>
        <a:xfrm>
          <a:off x="7591377" y="755863"/>
          <a:ext cx="2218622" cy="8643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持续创新</a:t>
          </a:r>
        </a:p>
      </dsp:txBody>
      <dsp:txXfrm>
        <a:off x="7591377" y="755863"/>
        <a:ext cx="2218622" cy="864383"/>
      </dsp:txXfrm>
    </dsp:sp>
    <dsp:sp modelId="{A667A872-7D54-4A79-A972-34D191EA3580}">
      <dsp:nvSpPr>
        <dsp:cNvPr id="0" name=""/>
        <dsp:cNvSpPr/>
      </dsp:nvSpPr>
      <dsp:spPr>
        <a:xfrm>
          <a:off x="7591377" y="1620246"/>
          <a:ext cx="2218622" cy="1686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内部处理、语言结构和数据访问一直在增强</a:t>
          </a:r>
        </a:p>
      </dsp:txBody>
      <dsp:txXfrm>
        <a:off x="7591377" y="1620246"/>
        <a:ext cx="2218622" cy="1686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79C32-94A1-4C71-9207-38B58FD5C432}">
      <dsp:nvSpPr>
        <dsp:cNvPr id="0" name=""/>
        <dsp:cNvSpPr/>
      </dsp:nvSpPr>
      <dsp:spPr>
        <a:xfrm>
          <a:off x="331316"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数据不保存</a:t>
          </a:r>
        </a:p>
      </dsp:txBody>
      <dsp:txXfrm>
        <a:off x="331316" y="955"/>
        <a:ext cx="1746442" cy="1047865"/>
      </dsp:txXfrm>
    </dsp:sp>
    <dsp:sp modelId="{1DE4C91B-1278-4326-AC17-600208BC2722}">
      <dsp:nvSpPr>
        <dsp:cNvPr id="0" name=""/>
        <dsp:cNvSpPr/>
      </dsp:nvSpPr>
      <dsp:spPr>
        <a:xfrm>
          <a:off x="2252403"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数据不共享</a:t>
          </a:r>
        </a:p>
      </dsp:txBody>
      <dsp:txXfrm>
        <a:off x="2252403" y="955"/>
        <a:ext cx="1746442" cy="1047865"/>
      </dsp:txXfrm>
    </dsp:sp>
    <dsp:sp modelId="{0DFE656B-7908-4C06-AE2B-B3130CB985C2}">
      <dsp:nvSpPr>
        <dsp:cNvPr id="0" name=""/>
        <dsp:cNvSpPr/>
      </dsp:nvSpPr>
      <dsp:spPr>
        <a:xfrm>
          <a:off x="331316" y="122346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数据不独立</a:t>
          </a:r>
        </a:p>
      </dsp:txBody>
      <dsp:txXfrm>
        <a:off x="331316" y="1223465"/>
        <a:ext cx="1746442" cy="1047865"/>
      </dsp:txXfrm>
    </dsp:sp>
    <dsp:sp modelId="{91E5468E-3CE5-4730-ABEF-0774753B9B7C}">
      <dsp:nvSpPr>
        <dsp:cNvPr id="0" name=""/>
        <dsp:cNvSpPr/>
      </dsp:nvSpPr>
      <dsp:spPr>
        <a:xfrm>
          <a:off x="2252403" y="122346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应用程序管理数据</a:t>
          </a:r>
        </a:p>
      </dsp:txBody>
      <dsp:txXfrm>
        <a:off x="2252403" y="1223465"/>
        <a:ext cx="1746442" cy="1047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E656B-7908-4C06-AE2B-B3130CB985C2}">
      <dsp:nvSpPr>
        <dsp:cNvPr id="0" name=""/>
        <dsp:cNvSpPr/>
      </dsp:nvSpPr>
      <dsp:spPr>
        <a:xfrm>
          <a:off x="331316"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数据长期储存</a:t>
          </a:r>
        </a:p>
      </dsp:txBody>
      <dsp:txXfrm>
        <a:off x="331316" y="955"/>
        <a:ext cx="1746442" cy="1047865"/>
      </dsp:txXfrm>
    </dsp:sp>
    <dsp:sp modelId="{91E5468E-3CE5-4730-ABEF-0774753B9B7C}">
      <dsp:nvSpPr>
        <dsp:cNvPr id="0" name=""/>
        <dsp:cNvSpPr/>
      </dsp:nvSpPr>
      <dsp:spPr>
        <a:xfrm>
          <a:off x="2252403"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由文件系统管理数据</a:t>
          </a:r>
        </a:p>
      </dsp:txBody>
      <dsp:txXfrm>
        <a:off x="2252403" y="955"/>
        <a:ext cx="1746442" cy="1047865"/>
      </dsp:txXfrm>
    </dsp:sp>
    <dsp:sp modelId="{51165765-713D-454D-9164-72808CD84C41}">
      <dsp:nvSpPr>
        <dsp:cNvPr id="0" name=""/>
        <dsp:cNvSpPr/>
      </dsp:nvSpPr>
      <dsp:spPr>
        <a:xfrm>
          <a:off x="331316" y="1223465"/>
          <a:ext cx="1746442" cy="1047865"/>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数据共享性差且冗余度大</a:t>
          </a:r>
        </a:p>
      </dsp:txBody>
      <dsp:txXfrm>
        <a:off x="331316" y="1223465"/>
        <a:ext cx="1746442" cy="1047865"/>
      </dsp:txXfrm>
    </dsp:sp>
    <dsp:sp modelId="{15C6BA0D-5EAF-40F6-BCE6-B1B64FDFF918}">
      <dsp:nvSpPr>
        <dsp:cNvPr id="0" name=""/>
        <dsp:cNvSpPr/>
      </dsp:nvSpPr>
      <dsp:spPr>
        <a:xfrm>
          <a:off x="2252403" y="1223465"/>
          <a:ext cx="1746442" cy="1047865"/>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文件面向应用</a:t>
          </a:r>
        </a:p>
      </dsp:txBody>
      <dsp:txXfrm>
        <a:off x="2252403" y="1223465"/>
        <a:ext cx="1746442" cy="1047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E656B-7908-4C06-AE2B-B3130CB985C2}">
      <dsp:nvSpPr>
        <dsp:cNvPr id="0" name=""/>
        <dsp:cNvSpPr/>
      </dsp:nvSpPr>
      <dsp:spPr>
        <a:xfrm>
          <a:off x="331316"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DBMS</a:t>
          </a:r>
          <a:r>
            <a:rPr lang="zh-CN" altLang="en-US" sz="2200" kern="1200" dirty="0"/>
            <a:t>出现</a:t>
          </a:r>
        </a:p>
      </dsp:txBody>
      <dsp:txXfrm>
        <a:off x="331316" y="955"/>
        <a:ext cx="1746442" cy="1047865"/>
      </dsp:txXfrm>
    </dsp:sp>
    <dsp:sp modelId="{91E5468E-3CE5-4730-ABEF-0774753B9B7C}">
      <dsp:nvSpPr>
        <dsp:cNvPr id="0" name=""/>
        <dsp:cNvSpPr/>
      </dsp:nvSpPr>
      <dsp:spPr>
        <a:xfrm>
          <a:off x="2252403"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数据冗余度减少</a:t>
          </a:r>
        </a:p>
      </dsp:txBody>
      <dsp:txXfrm>
        <a:off x="2252403" y="955"/>
        <a:ext cx="1746442" cy="1047865"/>
      </dsp:txXfrm>
    </dsp:sp>
    <dsp:sp modelId="{15C6BA0D-5EAF-40F6-BCE6-B1B64FDFF918}">
      <dsp:nvSpPr>
        <dsp:cNvPr id="0" name=""/>
        <dsp:cNvSpPr/>
      </dsp:nvSpPr>
      <dsp:spPr>
        <a:xfrm>
          <a:off x="1291860" y="122346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数据充分共享</a:t>
          </a:r>
        </a:p>
      </dsp:txBody>
      <dsp:txXfrm>
        <a:off x="1291860" y="1223465"/>
        <a:ext cx="1746442" cy="10478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2020/9/25</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2020/9/25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4.png"/><Relationship Id="rId2" Type="http://schemas.openxmlformats.org/officeDocument/2006/relationships/diagramData" Target="../diagrams/data8.xml"/><Relationship Id="rId1" Type="http://schemas.openxmlformats.org/officeDocument/2006/relationships/slideLayout" Target="../slideLayouts/slideLayout3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Layout" Target="../diagrams/layout9.xml"/><Relationship Id="rId7" Type="http://schemas.openxmlformats.org/officeDocument/2006/relationships/image" Target="../media/image25.png"/><Relationship Id="rId2" Type="http://schemas.openxmlformats.org/officeDocument/2006/relationships/diagramData" Target="../diagrams/data9.xml"/><Relationship Id="rId1" Type="http://schemas.openxmlformats.org/officeDocument/2006/relationships/slideLayout" Target="../slideLayouts/slideLayout3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4.png"/><Relationship Id="rId2" Type="http://schemas.openxmlformats.org/officeDocument/2006/relationships/diagramData" Target="../diagrams/data11.xml"/><Relationship Id="rId1" Type="http://schemas.openxmlformats.org/officeDocument/2006/relationships/slideLayout" Target="../slideLayouts/slideLayout3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3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31.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diagramLayout" Target="../diagrams/layout7.xml"/><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diagramData" Target="../diagrams/data7.xml"/><Relationship Id="rId1" Type="http://schemas.openxmlformats.org/officeDocument/2006/relationships/slideLayout" Target="../slideLayouts/slideLayout31.xml"/><Relationship Id="rId6" Type="http://schemas.microsoft.com/office/2007/relationships/diagramDrawing" Target="../diagrams/drawing7.xml"/><Relationship Id="rId11" Type="http://schemas.openxmlformats.org/officeDocument/2006/relationships/image" Target="../media/image21.png"/><Relationship Id="rId5" Type="http://schemas.openxmlformats.org/officeDocument/2006/relationships/diagramColors" Target="../diagrams/colors7.xml"/><Relationship Id="rId10" Type="http://schemas.openxmlformats.org/officeDocument/2006/relationships/image" Target="../media/image20.png"/><Relationship Id="rId4" Type="http://schemas.openxmlformats.org/officeDocument/2006/relationships/diagramQuickStyle" Target="../diagrams/quickStyle7.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7.1</a:t>
            </a:r>
            <a:r>
              <a:rPr lang="zh-CN" altLang="en-US" dirty="0"/>
              <a:t>  数据库的起源与发展</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ADBF428C-880B-4CCE-BC0D-96840D2F812B}"/>
              </a:ext>
            </a:extLst>
          </p:cNvPr>
          <p:cNvSpPr txBox="1"/>
          <p:nvPr/>
        </p:nvSpPr>
        <p:spPr>
          <a:xfrm>
            <a:off x="1775385" y="5793582"/>
            <a:ext cx="4134465"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数据库和数据仓库的挑战</a:t>
            </a:r>
            <a:endParaRPr lang="zh-CN" altLang="en-US" sz="2800" dirty="0">
              <a:solidFill>
                <a:srgbClr val="C00000"/>
              </a:solidFill>
              <a:latin typeface="Calibri" panose="020F0502020204030204" pitchFamily="34" charset="0"/>
              <a:ea typeface="黑体" panose="02010609060101010101" pitchFamily="49" charset="-122"/>
              <a:cs typeface="Calibri" panose="020F0502020204030204" pitchFamily="34" charset="0"/>
            </a:endParaRPr>
          </a:p>
        </p:txBody>
      </p:sp>
      <p:sp>
        <p:nvSpPr>
          <p:cNvPr id="9" name="内容占位符 2">
            <a:extLst>
              <a:ext uri="{FF2B5EF4-FFF2-40B4-BE49-F238E27FC236}">
                <a16:creationId xmlns:a16="http://schemas.microsoft.com/office/drawing/2014/main" id="{A86BF982-1113-48A3-BE96-E7B92171A510}"/>
              </a:ext>
            </a:extLst>
          </p:cNvPr>
          <p:cNvSpPr txBox="1">
            <a:spLocks/>
          </p:cNvSpPr>
          <p:nvPr/>
        </p:nvSpPr>
        <p:spPr>
          <a:xfrm>
            <a:off x="571500" y="1745490"/>
            <a:ext cx="9194292"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Aft>
                <a:spcPts val="600"/>
              </a:spcAft>
            </a:pPr>
            <a:r>
              <a:rPr lang="zh-CN" altLang="zh-CN" sz="3200" dirty="0">
                <a:latin typeface="黑体" pitchFamily="49" charset="-122"/>
                <a:ea typeface="黑体" pitchFamily="49" charset="-122"/>
              </a:rPr>
              <a:t>数据增长速度非常迅速</a:t>
            </a:r>
            <a:endParaRPr lang="en-US" altLang="zh-CN" sz="3200" dirty="0">
              <a:latin typeface="黑体" pitchFamily="49" charset="-122"/>
              <a:ea typeface="黑体" pitchFamily="49" charset="-122"/>
            </a:endParaRPr>
          </a:p>
          <a:p>
            <a:pPr>
              <a:lnSpc>
                <a:spcPct val="110000"/>
              </a:lnSpc>
              <a:spcAft>
                <a:spcPts val="600"/>
              </a:spcAft>
            </a:pPr>
            <a:r>
              <a:rPr lang="zh-CN" altLang="en-US" sz="3200" dirty="0">
                <a:latin typeface="黑体" pitchFamily="49" charset="-122"/>
                <a:ea typeface="黑体" pitchFamily="49" charset="-122"/>
              </a:rPr>
              <a:t>难以满足高并发读写的需求</a:t>
            </a:r>
          </a:p>
          <a:p>
            <a:pPr>
              <a:lnSpc>
                <a:spcPct val="110000"/>
              </a:lnSpc>
              <a:spcAft>
                <a:spcPts val="600"/>
              </a:spcAft>
            </a:pPr>
            <a:r>
              <a:rPr lang="zh-CN" altLang="en-US" sz="3200" dirty="0">
                <a:latin typeface="黑体" pitchFamily="49" charset="-122"/>
                <a:ea typeface="黑体" pitchFamily="49" charset="-122"/>
              </a:rPr>
              <a:t>难以满足对海量数据高效率存储和访问的需求</a:t>
            </a:r>
          </a:p>
          <a:p>
            <a:pPr>
              <a:lnSpc>
                <a:spcPct val="110000"/>
              </a:lnSpc>
              <a:spcAft>
                <a:spcPts val="600"/>
              </a:spcAft>
            </a:pPr>
            <a:r>
              <a:rPr lang="zh-CN" altLang="en-US" sz="3200" dirty="0">
                <a:latin typeface="黑体" pitchFamily="49" charset="-122"/>
                <a:ea typeface="黑体" pitchFamily="49" charset="-122"/>
              </a:rPr>
              <a:t>难以满足对数据库高可扩展性和高可用性的需求</a:t>
            </a:r>
          </a:p>
          <a:p>
            <a:pPr>
              <a:lnSpc>
                <a:spcPct val="110000"/>
              </a:lnSpc>
              <a:spcAft>
                <a:spcPts val="600"/>
              </a:spcAft>
            </a:pPr>
            <a:endParaRPr lang="en-US" altLang="zh-CN" sz="3200" dirty="0">
              <a:latin typeface="黑体" pitchFamily="49" charset="-122"/>
              <a:ea typeface="黑体" pitchFamily="49" charset="-122"/>
            </a:endParaRPr>
          </a:p>
        </p:txBody>
      </p:sp>
      <p:pic>
        <p:nvPicPr>
          <p:cNvPr id="6" name="Picture 1">
            <a:extLst>
              <a:ext uri="{FF2B5EF4-FFF2-40B4-BE49-F238E27FC236}">
                <a16:creationId xmlns:a16="http://schemas.microsoft.com/office/drawing/2014/main" id="{3AD1F1F6-59D3-44D5-8895-62C6A954BE1D}"/>
              </a:ext>
            </a:extLst>
          </p:cNvPr>
          <p:cNvPicPr>
            <a:picLocks noChangeAspect="1" noChangeArrowheads="1"/>
          </p:cNvPicPr>
          <p:nvPr/>
        </p:nvPicPr>
        <p:blipFill>
          <a:blip r:embed="rId7" cstate="print"/>
          <a:srcRect/>
          <a:stretch>
            <a:fillRect/>
          </a:stretch>
        </p:blipFill>
        <p:spPr bwMode="auto">
          <a:xfrm>
            <a:off x="9874250" y="1745490"/>
            <a:ext cx="1746250" cy="1739877"/>
          </a:xfrm>
          <a:prstGeom prst="rect">
            <a:avLst/>
          </a:prstGeom>
          <a:noFill/>
          <a:ln w="9525">
            <a:noFill/>
            <a:miter lim="800000"/>
            <a:headEnd/>
            <a:tailEnd/>
          </a:ln>
        </p:spPr>
      </p:pic>
    </p:spTree>
    <p:extLst>
      <p:ext uri="{BB962C8B-B14F-4D97-AF65-F5344CB8AC3E}">
        <p14:creationId xmlns:p14="http://schemas.microsoft.com/office/powerpoint/2010/main" val="2509003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7.1</a:t>
            </a:r>
            <a:r>
              <a:rPr lang="zh-CN" altLang="en-US" dirty="0"/>
              <a:t>  数据库的起源与发展</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1404D00F-E469-47F0-8646-F4822427CBA4}"/>
              </a:ext>
            </a:extLst>
          </p:cNvPr>
          <p:cNvSpPr txBox="1">
            <a:spLocks/>
          </p:cNvSpPr>
          <p:nvPr/>
        </p:nvSpPr>
        <p:spPr>
          <a:xfrm>
            <a:off x="571500" y="1716657"/>
            <a:ext cx="5932425" cy="36600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800" dirty="0">
                <a:latin typeface="Calibri" panose="020F0502020204030204" pitchFamily="34" charset="0"/>
                <a:ea typeface="黑体" panose="02010609060101010101" pitchFamily="49" charset="-122"/>
              </a:rPr>
              <a:t>由于大数据要处理大量、非结构化的数据，所以在各处理环节中都可以采用并行处理。</a:t>
            </a:r>
          </a:p>
          <a:p>
            <a:pPr>
              <a:lnSpc>
                <a:spcPct val="110000"/>
              </a:lnSpc>
            </a:pPr>
            <a:r>
              <a:rPr lang="zh-CN" altLang="en-US" sz="2800" dirty="0">
                <a:latin typeface="Calibri" panose="020F0502020204030204" pitchFamily="34" charset="0"/>
                <a:ea typeface="黑体" panose="02010609060101010101" pitchFamily="49" charset="-122"/>
              </a:rPr>
              <a:t>目前，</a:t>
            </a:r>
            <a:r>
              <a:rPr lang="en-US" altLang="zh-CN" sz="2800" dirty="0">
                <a:latin typeface="Calibri" panose="020F0502020204030204" pitchFamily="34" charset="0"/>
                <a:ea typeface="黑体" panose="02010609060101010101" pitchFamily="49" charset="-122"/>
              </a:rPr>
              <a:t>Hadoop</a:t>
            </a:r>
            <a:r>
              <a:rPr lang="zh-CN" altLang="en-US" sz="2800" dirty="0">
                <a:latin typeface="Calibri" panose="020F0502020204030204" pitchFamily="34" charset="0"/>
                <a:ea typeface="黑体" panose="02010609060101010101" pitchFamily="49" charset="-122"/>
              </a:rPr>
              <a:t>、</a:t>
            </a:r>
            <a:r>
              <a:rPr lang="en-US" altLang="zh-CN" sz="2800" dirty="0">
                <a:latin typeface="Calibri" panose="020F0502020204030204" pitchFamily="34" charset="0"/>
                <a:ea typeface="黑体" panose="02010609060101010101" pitchFamily="49" charset="-122"/>
              </a:rPr>
              <a:t>MapReduce</a:t>
            </a:r>
            <a:r>
              <a:rPr lang="zh-CN" altLang="en-US" sz="2800" dirty="0">
                <a:latin typeface="Calibri" panose="020F0502020204030204" pitchFamily="34" charset="0"/>
                <a:ea typeface="黑体" panose="02010609060101010101" pitchFamily="49" charset="-122"/>
              </a:rPr>
              <a:t>和</a:t>
            </a:r>
            <a:r>
              <a:rPr lang="en-US" altLang="zh-CN" sz="2800" dirty="0">
                <a:latin typeface="Calibri" panose="020F0502020204030204" pitchFamily="34" charset="0"/>
                <a:ea typeface="黑体" panose="02010609060101010101" pitchFamily="49" charset="-122"/>
              </a:rPr>
              <a:t>Spark</a:t>
            </a:r>
            <a:r>
              <a:rPr lang="zh-CN" altLang="en-US" sz="2800" dirty="0">
                <a:latin typeface="Calibri" panose="020F0502020204030204" pitchFamily="34" charset="0"/>
                <a:ea typeface="黑体" panose="02010609060101010101" pitchFamily="49" charset="-122"/>
              </a:rPr>
              <a:t>等分布式处理方式已经成为大数据处理各环节的通用处理方法。</a:t>
            </a:r>
          </a:p>
        </p:txBody>
      </p:sp>
      <p:sp>
        <p:nvSpPr>
          <p:cNvPr id="13" name="标题 1">
            <a:extLst>
              <a:ext uri="{FF2B5EF4-FFF2-40B4-BE49-F238E27FC236}">
                <a16:creationId xmlns:a16="http://schemas.microsoft.com/office/drawing/2014/main" id="{9D6F4BC5-F607-42D1-992B-7419EE391380}"/>
              </a:ext>
            </a:extLst>
          </p:cNvPr>
          <p:cNvSpPr txBox="1">
            <a:spLocks/>
          </p:cNvSpPr>
          <p:nvPr/>
        </p:nvSpPr>
        <p:spPr>
          <a:xfrm>
            <a:off x="571500" y="6055191"/>
            <a:ext cx="2314450" cy="539631"/>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400" b="0" dirty="0">
                <a:solidFill>
                  <a:srgbClr val="C00000"/>
                </a:solidFill>
                <a:latin typeface="+mn-lt"/>
                <a:ea typeface="黑体" pitchFamily="49" charset="-122"/>
              </a:rPr>
              <a:t>大数据技术生态</a:t>
            </a:r>
          </a:p>
        </p:txBody>
      </p:sp>
      <p:pic>
        <p:nvPicPr>
          <p:cNvPr id="3" name="Picture 2">
            <a:extLst>
              <a:ext uri="{FF2B5EF4-FFF2-40B4-BE49-F238E27FC236}">
                <a16:creationId xmlns:a16="http://schemas.microsoft.com/office/drawing/2014/main" id="{DE534E7A-253E-4251-B5AB-27E6469D31D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05599" y="1854362"/>
            <a:ext cx="5287579" cy="2636170"/>
          </a:xfrm>
          <a:prstGeom prst="rect">
            <a:avLst/>
          </a:prstGeom>
          <a:noFill/>
          <a:ln w="9525">
            <a:noFill/>
            <a:miter lim="800000"/>
            <a:headEnd/>
            <a:tailEnd/>
          </a:ln>
        </p:spPr>
      </p:pic>
      <p:pic>
        <p:nvPicPr>
          <p:cNvPr id="9" name="Picture 2">
            <a:extLst>
              <a:ext uri="{FF2B5EF4-FFF2-40B4-BE49-F238E27FC236}">
                <a16:creationId xmlns:a16="http://schemas.microsoft.com/office/drawing/2014/main" id="{7B3932A5-DDB0-46D8-8763-A832601D8C0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288907" y="4815832"/>
            <a:ext cx="3033529" cy="1800200"/>
          </a:xfrm>
          <a:prstGeom prst="rect">
            <a:avLst/>
          </a:prstGeom>
          <a:noFill/>
          <a:ln w="9525">
            <a:noFill/>
            <a:miter lim="800000"/>
            <a:headEnd/>
            <a:tailEnd/>
          </a:ln>
        </p:spPr>
      </p:pic>
    </p:spTree>
    <p:extLst>
      <p:ext uri="{BB962C8B-B14F-4D97-AF65-F5344CB8AC3E}">
        <p14:creationId xmlns:p14="http://schemas.microsoft.com/office/powerpoint/2010/main" val="1643029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dirty="0"/>
              <a:t>数据库的起源与发展</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334234"/>
            <a:ext cx="4801847" cy="755650"/>
          </a:xfrm>
        </p:spPr>
        <p:txBody>
          <a:bodyPr>
            <a:normAutofit/>
          </a:bodyPr>
          <a:lstStyle/>
          <a:p>
            <a:r>
              <a:rPr lang="zh-CN" altLang="en-US" sz="3200" b="1" dirty="0"/>
              <a:t>关系数据库</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3674653"/>
            <a:ext cx="4801847" cy="755650"/>
          </a:xfrm>
        </p:spPr>
        <p:txBody>
          <a:bodyPr/>
          <a:lstStyle/>
          <a:p>
            <a:pPr marL="0" indent="0">
              <a:buNone/>
            </a:pPr>
            <a:r>
              <a:rPr lang="zh-CN" altLang="en-US" dirty="0"/>
              <a:t>数据仓库与</a:t>
            </a:r>
            <a:r>
              <a:rPr lang="en-US" altLang="zh-CN" dirty="0"/>
              <a:t>OLAP</a:t>
            </a:r>
            <a:endParaRPr lang="zh-CN" altLang="en-US" dirty="0"/>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83002"/>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3421"/>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7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数据库系统</a:t>
            </a:r>
            <a:endParaRPr lang="zh-CN" altLang="en-US" sz="5400"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5015072"/>
            <a:ext cx="4801847" cy="755650"/>
          </a:xfrm>
        </p:spPr>
        <p:txBody>
          <a:bodyPr/>
          <a:lstStyle/>
          <a:p>
            <a:pPr marL="0" indent="0">
              <a:buNone/>
            </a:pPr>
            <a:r>
              <a:rPr lang="en-US" altLang="zh-CN" dirty="0"/>
              <a:t>SQL</a:t>
            </a:r>
            <a:r>
              <a:rPr lang="zh-CN" altLang="en-US" dirty="0"/>
              <a:t>语言</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5063840"/>
            <a:ext cx="741082" cy="755650"/>
          </a:xfrm>
        </p:spPr>
        <p:txBody>
          <a:bodyPr/>
          <a:lstStyle/>
          <a:p>
            <a:r>
              <a:rPr lang="en-US" altLang="zh-CN" dirty="0"/>
              <a:t>4</a:t>
            </a:r>
            <a:endParaRPr lang="zh-CN" altLang="en-US" dirty="0"/>
          </a:p>
        </p:txBody>
      </p:sp>
    </p:spTree>
    <p:extLst>
      <p:ext uri="{BB962C8B-B14F-4D97-AF65-F5344CB8AC3E}">
        <p14:creationId xmlns:p14="http://schemas.microsoft.com/office/powerpoint/2010/main" val="187807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a:t>
            </a:r>
            <a:r>
              <a:rPr lang="zh-CN" altLang="en-US" dirty="0"/>
              <a:t>  关系数据库</a:t>
            </a:r>
          </a:p>
        </p:txBody>
      </p:sp>
      <p:sp>
        <p:nvSpPr>
          <p:cNvPr id="6" name="文本占位符 5">
            <a:extLst>
              <a:ext uri="{FF2B5EF4-FFF2-40B4-BE49-F238E27FC236}">
                <a16:creationId xmlns:a16="http://schemas.microsoft.com/office/drawing/2014/main" id="{C9BADF84-DFDE-4008-8D1F-68BEEC4A01F3}"/>
              </a:ext>
            </a:extLst>
          </p:cNvPr>
          <p:cNvSpPr>
            <a:spLocks noGrp="1"/>
          </p:cNvSpPr>
          <p:nvPr>
            <p:ph type="body" sz="quarter" idx="14"/>
          </p:nvPr>
        </p:nvSpPr>
        <p:spPr/>
        <p:txBody>
          <a:bodyPr/>
          <a:lstStyle/>
          <a:p>
            <a:r>
              <a:rPr lang="zh-CN" altLang="en-US" dirty="0"/>
              <a:t>数据库系统的类型</a:t>
            </a:r>
          </a:p>
        </p:txBody>
      </p:sp>
      <p:pic>
        <p:nvPicPr>
          <p:cNvPr id="2" name="Picture 1">
            <a:extLst>
              <a:ext uri="{FF2B5EF4-FFF2-40B4-BE49-F238E27FC236}">
                <a16:creationId xmlns:a16="http://schemas.microsoft.com/office/drawing/2014/main" id="{0CAC7023-283D-4209-9275-F4804B517EE2}"/>
              </a:ext>
            </a:extLst>
          </p:cNvPr>
          <p:cNvPicPr>
            <a:picLocks noChangeAspect="1" noChangeArrowheads="1"/>
          </p:cNvPicPr>
          <p:nvPr/>
        </p:nvPicPr>
        <p:blipFill>
          <a:blip r:embed="rId2" cstate="print"/>
          <a:srcRect/>
          <a:stretch>
            <a:fillRect/>
          </a:stretch>
        </p:blipFill>
        <p:spPr bwMode="auto">
          <a:xfrm>
            <a:off x="7556502" y="1071909"/>
            <a:ext cx="3886200" cy="3857625"/>
          </a:xfrm>
          <a:prstGeom prst="rect">
            <a:avLst/>
          </a:prstGeom>
          <a:noFill/>
          <a:ln w="9525">
            <a:noFill/>
            <a:miter lim="800000"/>
            <a:headEnd/>
            <a:tailEnd/>
          </a:ln>
        </p:spPr>
      </p:pic>
      <p:pic>
        <p:nvPicPr>
          <p:cNvPr id="3" name="Picture 2">
            <a:extLst>
              <a:ext uri="{FF2B5EF4-FFF2-40B4-BE49-F238E27FC236}">
                <a16:creationId xmlns:a16="http://schemas.microsoft.com/office/drawing/2014/main" id="{E2C87038-8C61-423E-96D7-614BB3056CF0}"/>
              </a:ext>
            </a:extLst>
          </p:cNvPr>
          <p:cNvPicPr>
            <a:picLocks noChangeAspect="1" noChangeArrowheads="1"/>
          </p:cNvPicPr>
          <p:nvPr/>
        </p:nvPicPr>
        <p:blipFill>
          <a:blip r:embed="rId3" cstate="print"/>
          <a:srcRect/>
          <a:stretch>
            <a:fillRect/>
          </a:stretch>
        </p:blipFill>
        <p:spPr bwMode="auto">
          <a:xfrm>
            <a:off x="1653859" y="516288"/>
            <a:ext cx="4070845" cy="3219668"/>
          </a:xfrm>
          <a:prstGeom prst="rect">
            <a:avLst/>
          </a:prstGeom>
          <a:noFill/>
          <a:ln w="9525">
            <a:noFill/>
            <a:miter lim="800000"/>
            <a:headEnd/>
            <a:tailEnd/>
          </a:ln>
        </p:spPr>
      </p:pic>
      <p:pic>
        <p:nvPicPr>
          <p:cNvPr id="8" name="Picture 3">
            <a:extLst>
              <a:ext uri="{FF2B5EF4-FFF2-40B4-BE49-F238E27FC236}">
                <a16:creationId xmlns:a16="http://schemas.microsoft.com/office/drawing/2014/main" id="{4F0AE529-8935-4CFA-8705-EE5301E8A9A9}"/>
              </a:ext>
            </a:extLst>
          </p:cNvPr>
          <p:cNvPicPr>
            <a:picLocks noChangeAspect="1" noChangeArrowheads="1"/>
          </p:cNvPicPr>
          <p:nvPr/>
        </p:nvPicPr>
        <p:blipFill>
          <a:blip r:embed="rId4" cstate="print"/>
          <a:srcRect/>
          <a:stretch>
            <a:fillRect/>
          </a:stretch>
        </p:blipFill>
        <p:spPr bwMode="auto">
          <a:xfrm>
            <a:off x="1282564" y="3699380"/>
            <a:ext cx="4813436" cy="2750535"/>
          </a:xfrm>
          <a:prstGeom prst="rect">
            <a:avLst/>
          </a:prstGeom>
          <a:noFill/>
          <a:ln w="9525">
            <a:noFill/>
            <a:miter lim="800000"/>
            <a:headEnd/>
            <a:tailEnd/>
          </a:ln>
        </p:spPr>
      </p:pic>
    </p:spTree>
    <p:extLst>
      <p:ext uri="{BB962C8B-B14F-4D97-AF65-F5344CB8AC3E}">
        <p14:creationId xmlns:p14="http://schemas.microsoft.com/office/powerpoint/2010/main" val="260531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en-US" altLang="zh-CN" dirty="0"/>
              <a:t>Codd</a:t>
            </a:r>
            <a:r>
              <a:rPr lang="zh-CN" altLang="en-US" dirty="0"/>
              <a:t>十二条法则</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sp>
        <p:nvSpPr>
          <p:cNvPr id="9" name="内容占位符 2">
            <a:extLst>
              <a:ext uri="{FF2B5EF4-FFF2-40B4-BE49-F238E27FC236}">
                <a16:creationId xmlns:a16="http://schemas.microsoft.com/office/drawing/2014/main" id="{9C38A61F-05B7-46EF-A1E0-AB013734C3A0}"/>
              </a:ext>
            </a:extLst>
          </p:cNvPr>
          <p:cNvSpPr txBox="1">
            <a:spLocks/>
          </p:cNvSpPr>
          <p:nvPr/>
        </p:nvSpPr>
        <p:spPr>
          <a:xfrm>
            <a:off x="571500" y="1111631"/>
            <a:ext cx="11145012" cy="46347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3525" indent="-263525">
              <a:buFont typeface="Arial" panose="020B0604020202020204" pitchFamily="34" charset="0"/>
              <a:buNone/>
            </a:pPr>
            <a:r>
              <a:rPr lang="en-US" altLang="zh-CN" sz="2400" dirty="0">
                <a:solidFill>
                  <a:srgbClr val="C00000"/>
                </a:solidFill>
                <a:latin typeface="黑体" panose="02010609060101010101" pitchFamily="49" charset="-122"/>
                <a:ea typeface="黑体" panose="02010609060101010101" pitchFamily="49" charset="-122"/>
              </a:rPr>
              <a:t>1</a:t>
            </a:r>
            <a:r>
              <a:rPr lang="zh-CN" altLang="zh-CN" sz="2400" dirty="0">
                <a:solidFill>
                  <a:srgbClr val="C00000"/>
                </a:solidFill>
                <a:latin typeface="黑体" panose="02010609060101010101" pitchFamily="49" charset="-122"/>
                <a:ea typeface="黑体" panose="02010609060101010101" pitchFamily="49" charset="-122"/>
              </a:rPr>
              <a:t>，信息准则</a:t>
            </a:r>
            <a:r>
              <a:rPr lang="zh-CN" altLang="zh-CN" sz="2400" dirty="0">
                <a:latin typeface="黑体" panose="02010609060101010101" pitchFamily="49" charset="-122"/>
                <a:ea typeface="黑体" panose="02010609060101010101" pitchFamily="49" charset="-122"/>
              </a:rPr>
              <a:t>：关系数据库中的所有信息都应在逻辑层上用表中的值显式的表示。</a:t>
            </a:r>
          </a:p>
          <a:p>
            <a:pPr marL="263525" indent="-263525">
              <a:buFont typeface="Arial" panose="020B0604020202020204" pitchFamily="34" charset="0"/>
              <a:buNone/>
            </a:pPr>
            <a:r>
              <a:rPr lang="en-US" altLang="zh-CN" sz="2400" dirty="0">
                <a:solidFill>
                  <a:srgbClr val="C00000"/>
                </a:solidFill>
                <a:latin typeface="黑体" panose="02010609060101010101" pitchFamily="49" charset="-122"/>
                <a:ea typeface="黑体" panose="02010609060101010101" pitchFamily="49" charset="-122"/>
              </a:rPr>
              <a:t>2</a:t>
            </a:r>
            <a:r>
              <a:rPr lang="zh-CN" altLang="zh-CN" sz="2400" dirty="0">
                <a:solidFill>
                  <a:srgbClr val="C00000"/>
                </a:solidFill>
                <a:latin typeface="黑体" panose="02010609060101010101" pitchFamily="49" charset="-122"/>
                <a:ea typeface="黑体" panose="02010609060101010101" pitchFamily="49" charset="-122"/>
              </a:rPr>
              <a:t>，保证访问准则</a:t>
            </a:r>
            <a:r>
              <a:rPr lang="zh-CN" altLang="zh-CN" sz="2400" dirty="0">
                <a:latin typeface="黑体" panose="02010609060101010101" pitchFamily="49" charset="-122"/>
                <a:ea typeface="黑体" panose="02010609060101010101" pitchFamily="49" charset="-122"/>
              </a:rPr>
              <a:t>：依于表名，主键和列名，保证能以逻辑方式访问数据库中的每个数据项。</a:t>
            </a:r>
          </a:p>
          <a:p>
            <a:pPr marL="263525" indent="-263525">
              <a:buFont typeface="Arial" panose="020B0604020202020204" pitchFamily="34" charset="0"/>
              <a:buNone/>
            </a:pPr>
            <a:r>
              <a:rPr lang="en-US" altLang="zh-CN" sz="2400" dirty="0">
                <a:solidFill>
                  <a:srgbClr val="C00000"/>
                </a:solidFill>
                <a:latin typeface="黑体" panose="02010609060101010101" pitchFamily="49" charset="-122"/>
                <a:ea typeface="黑体" panose="02010609060101010101" pitchFamily="49" charset="-122"/>
              </a:rPr>
              <a:t>3</a:t>
            </a:r>
            <a:r>
              <a:rPr lang="zh-CN" altLang="zh-CN" sz="2400" dirty="0">
                <a:solidFill>
                  <a:srgbClr val="C00000"/>
                </a:solidFill>
                <a:latin typeface="黑体" panose="02010609060101010101" pitchFamily="49" charset="-122"/>
                <a:ea typeface="黑体" panose="02010609060101010101" pitchFamily="49" charset="-122"/>
              </a:rPr>
              <a:t>，空值的系统化处理</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RDBMS</a:t>
            </a:r>
            <a:r>
              <a:rPr lang="zh-CN" altLang="zh-CN" sz="2400" dirty="0">
                <a:latin typeface="黑体" panose="02010609060101010101" pitchFamily="49" charset="-122"/>
                <a:ea typeface="黑体" panose="02010609060101010101" pitchFamily="49" charset="-122"/>
              </a:rPr>
              <a:t>支持空值（不同于空的字符串或空白字符串，并且不为</a:t>
            </a:r>
            <a:r>
              <a:rPr lang="en-US" altLang="zh-CN" sz="2400" dirty="0">
                <a:latin typeface="黑体" panose="02010609060101010101" pitchFamily="49" charset="-122"/>
                <a:ea typeface="黑体" panose="02010609060101010101" pitchFamily="49" charset="-122"/>
              </a:rPr>
              <a:t>0</a:t>
            </a:r>
            <a:r>
              <a:rPr lang="zh-CN" altLang="zh-CN" sz="2400" dirty="0">
                <a:latin typeface="黑体" panose="02010609060101010101" pitchFamily="49" charset="-122"/>
                <a:ea typeface="黑体" panose="02010609060101010101" pitchFamily="49" charset="-122"/>
              </a:rPr>
              <a:t>）系统化的表示缺少的信息，且与数据类型无关。</a:t>
            </a:r>
          </a:p>
          <a:p>
            <a:pPr marL="263525" indent="-263525">
              <a:buFont typeface="Arial" panose="020B0604020202020204" pitchFamily="34" charset="0"/>
              <a:buNone/>
            </a:pPr>
            <a:r>
              <a:rPr lang="en-US" altLang="zh-CN" sz="2400" dirty="0">
                <a:solidFill>
                  <a:srgbClr val="C00000"/>
                </a:solidFill>
                <a:latin typeface="黑体" panose="02010609060101010101" pitchFamily="49" charset="-122"/>
                <a:ea typeface="黑体" panose="02010609060101010101" pitchFamily="49" charset="-122"/>
              </a:rPr>
              <a:t>4</a:t>
            </a:r>
            <a:r>
              <a:rPr lang="zh-CN" altLang="zh-CN" sz="2400" dirty="0">
                <a:solidFill>
                  <a:srgbClr val="C00000"/>
                </a:solidFill>
                <a:latin typeface="黑体" panose="02010609060101010101" pitchFamily="49" charset="-122"/>
                <a:ea typeface="黑体" panose="02010609060101010101" pitchFamily="49" charset="-122"/>
              </a:rPr>
              <a:t>，基于关系模型的联机目录</a:t>
            </a:r>
            <a:r>
              <a:rPr lang="zh-CN" altLang="zh-CN" sz="2400" dirty="0">
                <a:latin typeface="黑体" panose="02010609060101010101" pitchFamily="49" charset="-122"/>
                <a:ea typeface="黑体" panose="02010609060101010101" pitchFamily="49" charset="-122"/>
              </a:rPr>
              <a:t>：数据库的描述在逻辑上应该和一般数据采用同样的方式，使得授权用户可以使用查询一般数据所用的关系语言来查询数据库的描述信息。</a:t>
            </a:r>
          </a:p>
          <a:p>
            <a:pPr marL="263525" indent="-263525">
              <a:buFont typeface="Arial" panose="020B0604020202020204" pitchFamily="34" charset="0"/>
              <a:buNone/>
            </a:pPr>
            <a:r>
              <a:rPr lang="en-US" altLang="zh-CN" sz="2400" dirty="0">
                <a:solidFill>
                  <a:srgbClr val="C00000"/>
                </a:solidFill>
                <a:latin typeface="黑体" panose="02010609060101010101" pitchFamily="49" charset="-122"/>
                <a:ea typeface="黑体" panose="02010609060101010101" pitchFamily="49" charset="-122"/>
              </a:rPr>
              <a:t>5</a:t>
            </a:r>
            <a:r>
              <a:rPr lang="zh-CN" altLang="zh-CN" sz="2400" dirty="0">
                <a:solidFill>
                  <a:srgbClr val="C00000"/>
                </a:solidFill>
                <a:latin typeface="黑体" panose="02010609060101010101" pitchFamily="49" charset="-122"/>
                <a:ea typeface="黑体" panose="02010609060101010101" pitchFamily="49" charset="-122"/>
              </a:rPr>
              <a:t>，合理广泛的子语言准则</a:t>
            </a:r>
            <a:r>
              <a:rPr lang="zh-CN" altLang="zh-CN" sz="2400" dirty="0">
                <a:latin typeface="黑体" panose="02010609060101010101" pitchFamily="49" charset="-122"/>
                <a:ea typeface="黑体" panose="02010609060101010101" pitchFamily="49" charset="-122"/>
              </a:rPr>
              <a:t>：一个关系系统可以具有几种语言和多种终端使用方式（表格填空方式，命令方式等）。</a:t>
            </a:r>
          </a:p>
          <a:p>
            <a:pPr marL="263525" indent="-263525">
              <a:buFont typeface="Arial" panose="020B0604020202020204" pitchFamily="34" charset="0"/>
              <a:buNone/>
            </a:pPr>
            <a:r>
              <a:rPr lang="en-US" altLang="zh-CN" sz="2400" dirty="0">
                <a:solidFill>
                  <a:srgbClr val="C00000"/>
                </a:solidFill>
                <a:latin typeface="黑体" panose="02010609060101010101" pitchFamily="49" charset="-122"/>
                <a:ea typeface="黑体" panose="02010609060101010101" pitchFamily="49" charset="-122"/>
              </a:rPr>
              <a:t>6</a:t>
            </a:r>
            <a:r>
              <a:rPr lang="zh-CN" altLang="zh-CN" sz="2400" dirty="0">
                <a:solidFill>
                  <a:srgbClr val="C00000"/>
                </a:solidFill>
                <a:latin typeface="黑体" panose="02010609060101010101" pitchFamily="49" charset="-122"/>
                <a:ea typeface="黑体" panose="02010609060101010101" pitchFamily="49" charset="-122"/>
              </a:rPr>
              <a:t>，视图更新准则</a:t>
            </a:r>
            <a:r>
              <a:rPr lang="zh-CN" altLang="zh-CN" sz="2400" dirty="0">
                <a:latin typeface="黑体" panose="02010609060101010101" pitchFamily="49" charset="-122"/>
                <a:ea typeface="黑体" panose="02010609060101010101" pitchFamily="49" charset="-122"/>
              </a:rPr>
              <a:t>：所有理论上可更新的视图也应该允许由系统更新。</a:t>
            </a:r>
          </a:p>
        </p:txBody>
      </p:sp>
    </p:spTree>
    <p:extLst>
      <p:ext uri="{BB962C8B-B14F-4D97-AF65-F5344CB8AC3E}">
        <p14:creationId xmlns:p14="http://schemas.microsoft.com/office/powerpoint/2010/main" val="3801948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en-US" altLang="zh-CN" dirty="0"/>
              <a:t>Codd</a:t>
            </a:r>
            <a:r>
              <a:rPr lang="zh-CN" altLang="en-US" dirty="0"/>
              <a:t>十二条法则</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sp>
        <p:nvSpPr>
          <p:cNvPr id="9" name="内容占位符 2">
            <a:extLst>
              <a:ext uri="{FF2B5EF4-FFF2-40B4-BE49-F238E27FC236}">
                <a16:creationId xmlns:a16="http://schemas.microsoft.com/office/drawing/2014/main" id="{9C38A61F-05B7-46EF-A1E0-AB013734C3A0}"/>
              </a:ext>
            </a:extLst>
          </p:cNvPr>
          <p:cNvSpPr txBox="1">
            <a:spLocks/>
          </p:cNvSpPr>
          <p:nvPr/>
        </p:nvSpPr>
        <p:spPr>
          <a:xfrm>
            <a:off x="571500" y="1111631"/>
            <a:ext cx="11145012" cy="46347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3525" indent="-263525">
              <a:buNone/>
            </a:pPr>
            <a:r>
              <a:rPr lang="en-US" altLang="zh-CN" sz="2400" dirty="0">
                <a:solidFill>
                  <a:srgbClr val="C00000"/>
                </a:solidFill>
                <a:latin typeface="黑体" panose="02010609060101010101" pitchFamily="49" charset="-122"/>
                <a:ea typeface="黑体" panose="02010609060101010101" pitchFamily="49" charset="-122"/>
              </a:rPr>
              <a:t>7</a:t>
            </a:r>
            <a:r>
              <a:rPr lang="zh-CN" altLang="zh-CN" sz="2400" dirty="0">
                <a:solidFill>
                  <a:srgbClr val="C00000"/>
                </a:solidFill>
                <a:latin typeface="黑体" panose="02010609060101010101" pitchFamily="49" charset="-122"/>
                <a:ea typeface="黑体" panose="02010609060101010101" pitchFamily="49" charset="-122"/>
              </a:rPr>
              <a:t>，高阶的插入，更新和删除</a:t>
            </a:r>
            <a:r>
              <a:rPr lang="zh-CN" altLang="zh-CN" sz="2400" dirty="0">
                <a:latin typeface="黑体" panose="02010609060101010101" pitchFamily="49" charset="-122"/>
                <a:ea typeface="黑体" panose="02010609060101010101" pitchFamily="49" charset="-122"/>
              </a:rPr>
              <a:t>：把一个基本关系或导出关系作为一个操作对象进行数据的检索以及插入，更新和删除。</a:t>
            </a:r>
          </a:p>
          <a:p>
            <a:pPr marL="263525" indent="-263525">
              <a:buNone/>
            </a:pPr>
            <a:r>
              <a:rPr lang="en-US" altLang="zh-CN" sz="2400" dirty="0">
                <a:solidFill>
                  <a:srgbClr val="C00000"/>
                </a:solidFill>
                <a:latin typeface="黑体" panose="02010609060101010101" pitchFamily="49" charset="-122"/>
                <a:ea typeface="黑体" panose="02010609060101010101" pitchFamily="49" charset="-122"/>
              </a:rPr>
              <a:t>8</a:t>
            </a:r>
            <a:r>
              <a:rPr lang="zh-CN" altLang="zh-CN" sz="2400" dirty="0">
                <a:solidFill>
                  <a:srgbClr val="C00000"/>
                </a:solidFill>
                <a:latin typeface="黑体" panose="02010609060101010101" pitchFamily="49" charset="-122"/>
                <a:ea typeface="黑体" panose="02010609060101010101" pitchFamily="49" charset="-122"/>
              </a:rPr>
              <a:t>，数据的物理独立性</a:t>
            </a:r>
            <a:r>
              <a:rPr lang="zh-CN" altLang="zh-CN" sz="2400" dirty="0">
                <a:latin typeface="黑体" panose="02010609060101010101" pitchFamily="49" charset="-122"/>
                <a:ea typeface="黑体" panose="02010609060101010101" pitchFamily="49" charset="-122"/>
              </a:rPr>
              <a:t>：无论数据库的数据在存储表示上或存取方法上做任何变化，应用程序和终端活动要都保持逻辑上的不变性。</a:t>
            </a:r>
          </a:p>
          <a:p>
            <a:pPr marL="263525" indent="-263525">
              <a:buNone/>
            </a:pPr>
            <a:r>
              <a:rPr lang="en-US" altLang="zh-CN" sz="2400" dirty="0">
                <a:solidFill>
                  <a:srgbClr val="C00000"/>
                </a:solidFill>
                <a:latin typeface="黑体" panose="02010609060101010101" pitchFamily="49" charset="-122"/>
                <a:ea typeface="黑体" panose="02010609060101010101" pitchFamily="49" charset="-122"/>
              </a:rPr>
              <a:t>9</a:t>
            </a:r>
            <a:r>
              <a:rPr lang="zh-CN" altLang="zh-CN" sz="2400" dirty="0">
                <a:solidFill>
                  <a:srgbClr val="C00000"/>
                </a:solidFill>
                <a:latin typeface="黑体" panose="02010609060101010101" pitchFamily="49" charset="-122"/>
                <a:ea typeface="黑体" panose="02010609060101010101" pitchFamily="49" charset="-122"/>
              </a:rPr>
              <a:t>，数据的逻辑独立性</a:t>
            </a:r>
            <a:r>
              <a:rPr lang="zh-CN" altLang="zh-CN" sz="2400" dirty="0">
                <a:latin typeface="黑体" panose="02010609060101010101" pitchFamily="49" charset="-122"/>
                <a:ea typeface="黑体" panose="02010609060101010101" pitchFamily="49" charset="-122"/>
              </a:rPr>
              <a:t>：当基本表中进行理论上信息不受损害的任何变化时，应用程序和终端和终端活动都要保持逻辑上的不变性。</a:t>
            </a:r>
          </a:p>
          <a:p>
            <a:pPr marL="263525" indent="-263525">
              <a:buNone/>
            </a:pPr>
            <a:r>
              <a:rPr lang="en-US" altLang="zh-CN" sz="2400" dirty="0">
                <a:solidFill>
                  <a:srgbClr val="C00000"/>
                </a:solidFill>
                <a:latin typeface="黑体" panose="02010609060101010101" pitchFamily="49" charset="-122"/>
                <a:ea typeface="黑体" panose="02010609060101010101" pitchFamily="49" charset="-122"/>
              </a:rPr>
              <a:t>10</a:t>
            </a:r>
            <a:r>
              <a:rPr lang="zh-CN" altLang="zh-CN" sz="2400" dirty="0">
                <a:solidFill>
                  <a:srgbClr val="C00000"/>
                </a:solidFill>
                <a:latin typeface="黑体" panose="02010609060101010101" pitchFamily="49" charset="-122"/>
                <a:ea typeface="黑体" panose="02010609060101010101" pitchFamily="49" charset="-122"/>
              </a:rPr>
              <a:t>，数据完整的独立性</a:t>
            </a:r>
            <a:r>
              <a:rPr lang="zh-CN" altLang="zh-CN" sz="2400" dirty="0">
                <a:latin typeface="黑体" panose="02010609060101010101" pitchFamily="49" charset="-122"/>
                <a:ea typeface="黑体" panose="02010609060101010101" pitchFamily="49" charset="-122"/>
              </a:rPr>
              <a:t>：关系数据库的完整性约束必须是用数据子语言定义并存贮在目录中的，而不是在应用程序中加以定义的。</a:t>
            </a:r>
          </a:p>
          <a:p>
            <a:pPr marL="263525" indent="-263525">
              <a:buNone/>
            </a:pPr>
            <a:r>
              <a:rPr lang="en-US" altLang="zh-CN" sz="2400" dirty="0">
                <a:solidFill>
                  <a:srgbClr val="C00000"/>
                </a:solidFill>
                <a:latin typeface="黑体" panose="02010609060101010101" pitchFamily="49" charset="-122"/>
                <a:ea typeface="黑体" panose="02010609060101010101" pitchFamily="49" charset="-122"/>
              </a:rPr>
              <a:t>11</a:t>
            </a:r>
            <a:r>
              <a:rPr lang="zh-CN" altLang="zh-CN" sz="2400" dirty="0">
                <a:solidFill>
                  <a:srgbClr val="C00000"/>
                </a:solidFill>
                <a:latin typeface="黑体" panose="02010609060101010101" pitchFamily="49" charset="-122"/>
                <a:ea typeface="黑体" panose="02010609060101010101" pitchFamily="49" charset="-122"/>
              </a:rPr>
              <a:t>，分布的独立性</a:t>
            </a:r>
            <a:r>
              <a:rPr lang="zh-CN" altLang="zh-CN" sz="2400" dirty="0">
                <a:latin typeface="黑体" panose="02010609060101010101" pitchFamily="49" charset="-122"/>
                <a:ea typeface="黑体" panose="02010609060101010101" pitchFamily="49" charset="-122"/>
              </a:rPr>
              <a:t>：一个</a:t>
            </a:r>
            <a:r>
              <a:rPr lang="en-US" altLang="zh-CN" sz="2400" dirty="0">
                <a:latin typeface="黑体" panose="02010609060101010101" pitchFamily="49" charset="-122"/>
                <a:ea typeface="黑体" panose="02010609060101010101" pitchFamily="49" charset="-122"/>
              </a:rPr>
              <a:t>RDBMS</a:t>
            </a:r>
            <a:r>
              <a:rPr lang="zh-CN" altLang="zh-CN" sz="2400" dirty="0">
                <a:latin typeface="黑体" panose="02010609060101010101" pitchFamily="49" charset="-122"/>
                <a:ea typeface="黑体" panose="02010609060101010101" pitchFamily="49" charset="-122"/>
              </a:rPr>
              <a:t>应该具有分布独立性。用户不必了解数据库是否是分布式的。</a:t>
            </a:r>
          </a:p>
          <a:p>
            <a:pPr marL="263525" indent="-263525">
              <a:buNone/>
            </a:pPr>
            <a:r>
              <a:rPr lang="en-US" altLang="zh-CN" sz="2400" dirty="0">
                <a:solidFill>
                  <a:srgbClr val="C00000"/>
                </a:solidFill>
                <a:latin typeface="黑体" panose="02010609060101010101" pitchFamily="49" charset="-122"/>
                <a:ea typeface="黑体" panose="02010609060101010101" pitchFamily="49" charset="-122"/>
              </a:rPr>
              <a:t>12</a:t>
            </a:r>
            <a:r>
              <a:rPr lang="zh-CN" altLang="zh-CN" sz="2400" dirty="0">
                <a:solidFill>
                  <a:srgbClr val="C00000"/>
                </a:solidFill>
                <a:latin typeface="黑体" panose="02010609060101010101" pitchFamily="49" charset="-122"/>
                <a:ea typeface="黑体" panose="02010609060101010101" pitchFamily="49" charset="-122"/>
              </a:rPr>
              <a:t>，无破坏准则</a:t>
            </a:r>
            <a:r>
              <a:rPr lang="zh-CN" altLang="zh-CN" sz="2400" dirty="0">
                <a:latin typeface="黑体" panose="02010609060101010101" pitchFamily="49" charset="-122"/>
                <a:ea typeface="黑体" panose="02010609060101010101" pitchFamily="49" charset="-122"/>
              </a:rPr>
              <a:t>：若</a:t>
            </a:r>
            <a:r>
              <a:rPr lang="en-US" altLang="zh-CN" sz="2400" dirty="0">
                <a:latin typeface="黑体" panose="02010609060101010101" pitchFamily="49" charset="-122"/>
                <a:ea typeface="黑体" panose="02010609060101010101" pitchFamily="49" charset="-122"/>
              </a:rPr>
              <a:t>RDBMS</a:t>
            </a:r>
            <a:r>
              <a:rPr lang="zh-CN" altLang="zh-CN" sz="2400" dirty="0">
                <a:latin typeface="黑体" panose="02010609060101010101" pitchFamily="49" charset="-122"/>
                <a:ea typeface="黑体" panose="02010609060101010101" pitchFamily="49" charset="-122"/>
              </a:rPr>
              <a:t>有某种低级语言，这一低级语言不能违背或绕过完整性准则以及高级关系语言表达的约束。</a:t>
            </a:r>
          </a:p>
        </p:txBody>
      </p:sp>
    </p:spTree>
    <p:extLst>
      <p:ext uri="{BB962C8B-B14F-4D97-AF65-F5344CB8AC3E}">
        <p14:creationId xmlns:p14="http://schemas.microsoft.com/office/powerpoint/2010/main" val="4086392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数据库的事务处理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graphicFrame>
        <p:nvGraphicFramePr>
          <p:cNvPr id="2" name="图示 1">
            <a:extLst>
              <a:ext uri="{FF2B5EF4-FFF2-40B4-BE49-F238E27FC236}">
                <a16:creationId xmlns:a16="http://schemas.microsoft.com/office/drawing/2014/main" id="{1A321923-FC91-4A8C-BF13-C92184DD56AD}"/>
              </a:ext>
            </a:extLst>
          </p:cNvPr>
          <p:cNvGraphicFramePr/>
          <p:nvPr>
            <p:extLst>
              <p:ext uri="{D42A27DB-BD31-4B8C-83A1-F6EECF244321}">
                <p14:modId xmlns:p14="http://schemas.microsoft.com/office/powerpoint/2010/main" val="261248588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73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数据库的事务处理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sp>
        <p:nvSpPr>
          <p:cNvPr id="3" name="矩形: 圆角 2">
            <a:extLst>
              <a:ext uri="{FF2B5EF4-FFF2-40B4-BE49-F238E27FC236}">
                <a16:creationId xmlns:a16="http://schemas.microsoft.com/office/drawing/2014/main" id="{6B5442E4-E5D1-4BD2-BDF9-793BC52D1F63}"/>
              </a:ext>
            </a:extLst>
          </p:cNvPr>
          <p:cNvSpPr/>
          <p:nvPr/>
        </p:nvSpPr>
        <p:spPr>
          <a:xfrm>
            <a:off x="7327392" y="670560"/>
            <a:ext cx="1036320" cy="51206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原子性</a:t>
            </a:r>
          </a:p>
        </p:txBody>
      </p:sp>
      <p:sp>
        <p:nvSpPr>
          <p:cNvPr id="5" name="矩形: 圆角 4">
            <a:extLst>
              <a:ext uri="{FF2B5EF4-FFF2-40B4-BE49-F238E27FC236}">
                <a16:creationId xmlns:a16="http://schemas.microsoft.com/office/drawing/2014/main" id="{AA1BD934-8274-4D11-8FC7-2303D38AFEF1}"/>
              </a:ext>
            </a:extLst>
          </p:cNvPr>
          <p:cNvSpPr/>
          <p:nvPr/>
        </p:nvSpPr>
        <p:spPr>
          <a:xfrm>
            <a:off x="8516112" y="670560"/>
            <a:ext cx="1036320" cy="512064"/>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一致性</a:t>
            </a:r>
          </a:p>
        </p:txBody>
      </p:sp>
      <p:sp>
        <p:nvSpPr>
          <p:cNvPr id="7" name="矩形: 圆角 6">
            <a:extLst>
              <a:ext uri="{FF2B5EF4-FFF2-40B4-BE49-F238E27FC236}">
                <a16:creationId xmlns:a16="http://schemas.microsoft.com/office/drawing/2014/main" id="{963DD029-F5F6-4A63-B83C-6D386E3BC761}"/>
              </a:ext>
            </a:extLst>
          </p:cNvPr>
          <p:cNvSpPr/>
          <p:nvPr/>
        </p:nvSpPr>
        <p:spPr>
          <a:xfrm>
            <a:off x="9704832" y="670560"/>
            <a:ext cx="1036320" cy="512064"/>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独立性</a:t>
            </a:r>
          </a:p>
        </p:txBody>
      </p:sp>
      <p:sp>
        <p:nvSpPr>
          <p:cNvPr id="9" name="矩形: 圆角 8">
            <a:extLst>
              <a:ext uri="{FF2B5EF4-FFF2-40B4-BE49-F238E27FC236}">
                <a16:creationId xmlns:a16="http://schemas.microsoft.com/office/drawing/2014/main" id="{5E0F6429-3FEF-4247-AED3-071AFAFB7CE4}"/>
              </a:ext>
            </a:extLst>
          </p:cNvPr>
          <p:cNvSpPr/>
          <p:nvPr/>
        </p:nvSpPr>
        <p:spPr>
          <a:xfrm>
            <a:off x="10893552" y="676656"/>
            <a:ext cx="1036320" cy="512064"/>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持久性</a:t>
            </a:r>
          </a:p>
        </p:txBody>
      </p:sp>
      <p:sp>
        <p:nvSpPr>
          <p:cNvPr id="12" name="内容占位符 2">
            <a:extLst>
              <a:ext uri="{FF2B5EF4-FFF2-40B4-BE49-F238E27FC236}">
                <a16:creationId xmlns:a16="http://schemas.microsoft.com/office/drawing/2014/main" id="{6AF8093D-383F-4276-80FD-AFCF5B260AE0}"/>
              </a:ext>
            </a:extLst>
          </p:cNvPr>
          <p:cNvSpPr txBox="1">
            <a:spLocks/>
          </p:cNvSpPr>
          <p:nvPr/>
        </p:nvSpPr>
        <p:spPr>
          <a:xfrm>
            <a:off x="571500" y="1726176"/>
            <a:ext cx="11035284" cy="13584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800" dirty="0">
                <a:latin typeface="黑体" panose="02010609060101010101" pitchFamily="49" charset="-122"/>
                <a:ea typeface="黑体" panose="02010609060101010101" pitchFamily="49" charset="-122"/>
              </a:rPr>
              <a:t>原子性很容易理解，就是说事务里的所有操作要么全部做完，要么都不做，事务成功的条件是事务里的所有操作都成功，只要有一个操作失败，整个事务就失败，需要</a:t>
            </a:r>
            <a:r>
              <a:rPr lang="zh-CN" altLang="zh-CN" sz="2800" dirty="0">
                <a:solidFill>
                  <a:srgbClr val="C00000"/>
                </a:solidFill>
                <a:latin typeface="黑体" panose="02010609060101010101" pitchFamily="49" charset="-122"/>
                <a:ea typeface="黑体" panose="02010609060101010101" pitchFamily="49" charset="-122"/>
              </a:rPr>
              <a:t>回滚</a:t>
            </a:r>
            <a:r>
              <a:rPr lang="zh-CN" altLang="zh-CN" sz="2800" dirty="0">
                <a:latin typeface="黑体" panose="02010609060101010101" pitchFamily="49" charset="-122"/>
                <a:ea typeface="黑体" panose="02010609060101010101" pitchFamily="49" charset="-122"/>
              </a:rPr>
              <a:t>。</a:t>
            </a:r>
          </a:p>
        </p:txBody>
      </p:sp>
      <p:sp>
        <p:nvSpPr>
          <p:cNvPr id="13" name="流程图: 文档 12">
            <a:extLst>
              <a:ext uri="{FF2B5EF4-FFF2-40B4-BE49-F238E27FC236}">
                <a16:creationId xmlns:a16="http://schemas.microsoft.com/office/drawing/2014/main" id="{798F7EB3-EE80-467C-8548-9BFE586E7BAD}"/>
              </a:ext>
            </a:extLst>
          </p:cNvPr>
          <p:cNvSpPr/>
          <p:nvPr/>
        </p:nvSpPr>
        <p:spPr>
          <a:xfrm>
            <a:off x="902208" y="3435766"/>
            <a:ext cx="1438656" cy="963168"/>
          </a:xfrm>
          <a:prstGeom prst="flowChartDocumen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a:t>
            </a:r>
          </a:p>
          <a:p>
            <a:pPr algn="ctr"/>
            <a:r>
              <a:rPr lang="zh-CN" altLang="en-US" dirty="0"/>
              <a:t>￥</a:t>
            </a:r>
            <a:r>
              <a:rPr lang="en-US" altLang="zh-CN" dirty="0"/>
              <a:t>1572.35</a:t>
            </a:r>
            <a:endParaRPr lang="zh-CN" altLang="en-US" dirty="0"/>
          </a:p>
        </p:txBody>
      </p:sp>
      <p:sp>
        <p:nvSpPr>
          <p:cNvPr id="15" name="流程图: 文档 14">
            <a:extLst>
              <a:ext uri="{FF2B5EF4-FFF2-40B4-BE49-F238E27FC236}">
                <a16:creationId xmlns:a16="http://schemas.microsoft.com/office/drawing/2014/main" id="{8CD15299-43A3-4BFE-8453-7350CB8DC4EE}"/>
              </a:ext>
            </a:extLst>
          </p:cNvPr>
          <p:cNvSpPr/>
          <p:nvPr/>
        </p:nvSpPr>
        <p:spPr>
          <a:xfrm>
            <a:off x="902208" y="4892710"/>
            <a:ext cx="1438656" cy="963168"/>
          </a:xfrm>
          <a:prstGeom prst="flowChartDocumen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B</a:t>
            </a:r>
          </a:p>
          <a:p>
            <a:pPr algn="ctr"/>
            <a:r>
              <a:rPr lang="zh-CN" altLang="en-US" dirty="0"/>
              <a:t>￥</a:t>
            </a:r>
            <a:r>
              <a:rPr lang="en-US" altLang="zh-CN" dirty="0"/>
              <a:t>122.71</a:t>
            </a:r>
            <a:endParaRPr lang="zh-CN" altLang="en-US" dirty="0"/>
          </a:p>
        </p:txBody>
      </p:sp>
      <p:sp>
        <p:nvSpPr>
          <p:cNvPr id="17" name="流程图: 文档 16">
            <a:extLst>
              <a:ext uri="{FF2B5EF4-FFF2-40B4-BE49-F238E27FC236}">
                <a16:creationId xmlns:a16="http://schemas.microsoft.com/office/drawing/2014/main" id="{0042EA3A-8037-4A71-B316-02A5A8A08281}"/>
              </a:ext>
            </a:extLst>
          </p:cNvPr>
          <p:cNvSpPr/>
          <p:nvPr/>
        </p:nvSpPr>
        <p:spPr>
          <a:xfrm>
            <a:off x="3033522" y="3429000"/>
            <a:ext cx="1438656" cy="963168"/>
          </a:xfrm>
          <a:prstGeom prst="flowChartDocumen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a:t>
            </a:r>
          </a:p>
          <a:p>
            <a:pPr algn="ctr"/>
            <a:r>
              <a:rPr lang="zh-CN" altLang="en-US" dirty="0"/>
              <a:t>￥</a:t>
            </a:r>
            <a:r>
              <a:rPr lang="en-US" altLang="zh-CN" dirty="0"/>
              <a:t>1562.35</a:t>
            </a:r>
            <a:endParaRPr lang="zh-CN" altLang="en-US" dirty="0"/>
          </a:p>
        </p:txBody>
      </p:sp>
      <p:sp>
        <p:nvSpPr>
          <p:cNvPr id="18" name="文本框 17">
            <a:extLst>
              <a:ext uri="{FF2B5EF4-FFF2-40B4-BE49-F238E27FC236}">
                <a16:creationId xmlns:a16="http://schemas.microsoft.com/office/drawing/2014/main" id="{DE89AD8D-802A-480E-B048-BB771F469C5F}"/>
              </a:ext>
            </a:extLst>
          </p:cNvPr>
          <p:cNvSpPr txBox="1"/>
          <p:nvPr/>
        </p:nvSpPr>
        <p:spPr>
          <a:xfrm>
            <a:off x="4472178" y="3437366"/>
            <a:ext cx="1910779" cy="369332"/>
          </a:xfrm>
          <a:prstGeom prst="rect">
            <a:avLst/>
          </a:prstGeom>
          <a:noFill/>
        </p:spPr>
        <p:txBody>
          <a:bodyPr wrap="none" rtlCol="0">
            <a:spAutoFit/>
          </a:bodyPr>
          <a:lstStyle/>
          <a:p>
            <a:r>
              <a:rPr lang="en-US" altLang="zh-CN" dirty="0">
                <a:solidFill>
                  <a:schemeClr val="tx2"/>
                </a:solidFill>
                <a:latin typeface="微软雅黑" panose="020B0503020204020204" pitchFamily="34" charset="-122"/>
                <a:ea typeface="微软雅黑" panose="020B0503020204020204" pitchFamily="34" charset="-122"/>
              </a:rPr>
              <a:t>Step 1 </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100</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20" name="流程图: 文档 19">
            <a:extLst>
              <a:ext uri="{FF2B5EF4-FFF2-40B4-BE49-F238E27FC236}">
                <a16:creationId xmlns:a16="http://schemas.microsoft.com/office/drawing/2014/main" id="{58277C32-940F-4229-8146-37CE4B220731}"/>
              </a:ext>
            </a:extLst>
          </p:cNvPr>
          <p:cNvSpPr/>
          <p:nvPr/>
        </p:nvSpPr>
        <p:spPr>
          <a:xfrm>
            <a:off x="3033522" y="4892710"/>
            <a:ext cx="1438656" cy="963168"/>
          </a:xfrm>
          <a:prstGeom prst="flowChartDocumen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B</a:t>
            </a:r>
          </a:p>
          <a:p>
            <a:pPr algn="ctr"/>
            <a:r>
              <a:rPr lang="zh-CN" altLang="en-US" dirty="0"/>
              <a:t>￥</a:t>
            </a:r>
            <a:r>
              <a:rPr lang="en-US" altLang="zh-CN" dirty="0"/>
              <a:t>132.71</a:t>
            </a:r>
            <a:endParaRPr lang="zh-CN" altLang="en-US" dirty="0"/>
          </a:p>
        </p:txBody>
      </p:sp>
      <p:sp>
        <p:nvSpPr>
          <p:cNvPr id="22" name="文本框 21">
            <a:extLst>
              <a:ext uri="{FF2B5EF4-FFF2-40B4-BE49-F238E27FC236}">
                <a16:creationId xmlns:a16="http://schemas.microsoft.com/office/drawing/2014/main" id="{011E9EED-5F5F-4A81-94B3-77AA93972179}"/>
              </a:ext>
            </a:extLst>
          </p:cNvPr>
          <p:cNvSpPr txBox="1"/>
          <p:nvPr/>
        </p:nvSpPr>
        <p:spPr>
          <a:xfrm>
            <a:off x="4472178" y="4892710"/>
            <a:ext cx="1982915" cy="369332"/>
          </a:xfrm>
          <a:prstGeom prst="rect">
            <a:avLst/>
          </a:prstGeom>
          <a:noFill/>
        </p:spPr>
        <p:txBody>
          <a:bodyPr wrap="none" rtlCol="0">
            <a:spAutoFit/>
          </a:bodyPr>
          <a:lstStyle/>
          <a:p>
            <a:r>
              <a:rPr lang="en-US" altLang="zh-CN" dirty="0">
                <a:solidFill>
                  <a:schemeClr val="tx2"/>
                </a:solidFill>
                <a:latin typeface="微软雅黑" panose="020B0503020204020204" pitchFamily="34" charset="-122"/>
                <a:ea typeface="微软雅黑" panose="020B0503020204020204" pitchFamily="34" charset="-122"/>
              </a:rPr>
              <a:t>Step 2 </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100</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A7694709-62B6-497A-99A8-2EE58E38CA2E}"/>
              </a:ext>
            </a:extLst>
          </p:cNvPr>
          <p:cNvCxnSpPr>
            <a:cxnSpLocks/>
          </p:cNvCxnSpPr>
          <p:nvPr/>
        </p:nvCxnSpPr>
        <p:spPr>
          <a:xfrm>
            <a:off x="2694432" y="3143158"/>
            <a:ext cx="0" cy="2970616"/>
          </a:xfrm>
          <a:prstGeom prst="line">
            <a:avLst/>
          </a:prstGeom>
        </p:spPr>
        <p:style>
          <a:lnRef idx="1">
            <a:schemeClr val="accent1"/>
          </a:lnRef>
          <a:fillRef idx="0">
            <a:schemeClr val="accent1"/>
          </a:fillRef>
          <a:effectRef idx="0">
            <a:schemeClr val="accent1"/>
          </a:effectRef>
          <a:fontRef idx="minor">
            <a:schemeClr val="tx1"/>
          </a:fontRef>
        </p:style>
      </p:cxnSp>
      <p:sp>
        <p:nvSpPr>
          <p:cNvPr id="28" name="箭头: 下 27">
            <a:extLst>
              <a:ext uri="{FF2B5EF4-FFF2-40B4-BE49-F238E27FC236}">
                <a16:creationId xmlns:a16="http://schemas.microsoft.com/office/drawing/2014/main" id="{5C598695-BF05-46B1-B0CF-2CEF169C8960}"/>
              </a:ext>
            </a:extLst>
          </p:cNvPr>
          <p:cNvSpPr/>
          <p:nvPr/>
        </p:nvSpPr>
        <p:spPr>
          <a:xfrm>
            <a:off x="5286222" y="4066667"/>
            <a:ext cx="282689" cy="6154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文档 28">
            <a:extLst>
              <a:ext uri="{FF2B5EF4-FFF2-40B4-BE49-F238E27FC236}">
                <a16:creationId xmlns:a16="http://schemas.microsoft.com/office/drawing/2014/main" id="{C21F62E4-ACBA-4537-9083-72B49A0C2F95}"/>
              </a:ext>
            </a:extLst>
          </p:cNvPr>
          <p:cNvSpPr/>
          <p:nvPr/>
        </p:nvSpPr>
        <p:spPr>
          <a:xfrm>
            <a:off x="7012686" y="3434064"/>
            <a:ext cx="1438656" cy="963168"/>
          </a:xfrm>
          <a:prstGeom prst="flowChartDocumen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a:t>
            </a:r>
          </a:p>
          <a:p>
            <a:pPr algn="ctr"/>
            <a:r>
              <a:rPr lang="zh-CN" altLang="en-US" dirty="0"/>
              <a:t>￥</a:t>
            </a:r>
            <a:r>
              <a:rPr lang="en-US" altLang="zh-CN" dirty="0"/>
              <a:t>1562.35</a:t>
            </a:r>
            <a:endParaRPr lang="zh-CN" altLang="en-US" dirty="0"/>
          </a:p>
        </p:txBody>
      </p:sp>
      <p:sp>
        <p:nvSpPr>
          <p:cNvPr id="30" name="文本框 29">
            <a:extLst>
              <a:ext uri="{FF2B5EF4-FFF2-40B4-BE49-F238E27FC236}">
                <a16:creationId xmlns:a16="http://schemas.microsoft.com/office/drawing/2014/main" id="{B52A717C-ED70-4F49-B78C-66864F28C32F}"/>
              </a:ext>
            </a:extLst>
          </p:cNvPr>
          <p:cNvSpPr txBox="1"/>
          <p:nvPr/>
        </p:nvSpPr>
        <p:spPr>
          <a:xfrm>
            <a:off x="8451342" y="3442430"/>
            <a:ext cx="1910779" cy="369332"/>
          </a:xfrm>
          <a:prstGeom prst="rect">
            <a:avLst/>
          </a:prstGeom>
          <a:noFill/>
        </p:spPr>
        <p:txBody>
          <a:bodyPr wrap="none" rtlCol="0">
            <a:spAutoFit/>
          </a:bodyPr>
          <a:lstStyle/>
          <a:p>
            <a:r>
              <a:rPr lang="en-US" altLang="zh-CN" dirty="0">
                <a:solidFill>
                  <a:schemeClr val="tx2"/>
                </a:solidFill>
                <a:latin typeface="微软雅黑" panose="020B0503020204020204" pitchFamily="34" charset="-122"/>
                <a:ea typeface="微软雅黑" panose="020B0503020204020204" pitchFamily="34" charset="-122"/>
              </a:rPr>
              <a:t>Step 1 </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100</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3FC14A7F-7F96-4E1F-B526-7F981D3BDFAE}"/>
              </a:ext>
            </a:extLst>
          </p:cNvPr>
          <p:cNvCxnSpPr>
            <a:cxnSpLocks/>
          </p:cNvCxnSpPr>
          <p:nvPr/>
        </p:nvCxnSpPr>
        <p:spPr>
          <a:xfrm>
            <a:off x="6626352" y="3143158"/>
            <a:ext cx="0" cy="2970616"/>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CEE3F0EF-D317-4B28-8233-D088CC208354}"/>
              </a:ext>
            </a:extLst>
          </p:cNvPr>
          <p:cNvGrpSpPr/>
          <p:nvPr/>
        </p:nvGrpSpPr>
        <p:grpSpPr>
          <a:xfrm>
            <a:off x="9158478" y="4025410"/>
            <a:ext cx="469677" cy="656700"/>
            <a:chOff x="9158478" y="4025410"/>
            <a:chExt cx="469677" cy="656700"/>
          </a:xfrm>
        </p:grpSpPr>
        <p:sp>
          <p:nvSpPr>
            <p:cNvPr id="33" name="箭头: 下 32">
              <a:extLst>
                <a:ext uri="{FF2B5EF4-FFF2-40B4-BE49-F238E27FC236}">
                  <a16:creationId xmlns:a16="http://schemas.microsoft.com/office/drawing/2014/main" id="{739B7A5A-3623-4FA3-B9D1-3BE42D56CAFA}"/>
                </a:ext>
              </a:extLst>
            </p:cNvPr>
            <p:cNvSpPr/>
            <p:nvPr/>
          </p:nvSpPr>
          <p:spPr>
            <a:xfrm>
              <a:off x="9244588" y="4025410"/>
              <a:ext cx="307844" cy="65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闪电形 33">
              <a:extLst>
                <a:ext uri="{FF2B5EF4-FFF2-40B4-BE49-F238E27FC236}">
                  <a16:creationId xmlns:a16="http://schemas.microsoft.com/office/drawing/2014/main" id="{BA933D3B-9B2E-4E57-B47F-1356AF96E92C}"/>
                </a:ext>
              </a:extLst>
            </p:cNvPr>
            <p:cNvSpPr/>
            <p:nvPr/>
          </p:nvSpPr>
          <p:spPr>
            <a:xfrm>
              <a:off x="9158478" y="4140432"/>
              <a:ext cx="469677" cy="422224"/>
            </a:xfrm>
            <a:prstGeom prst="lightningBol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 name="直接连接符 36">
            <a:extLst>
              <a:ext uri="{FF2B5EF4-FFF2-40B4-BE49-F238E27FC236}">
                <a16:creationId xmlns:a16="http://schemas.microsoft.com/office/drawing/2014/main" id="{AB522D5D-0701-41A2-84D0-A66B22647673}"/>
              </a:ext>
            </a:extLst>
          </p:cNvPr>
          <p:cNvCxnSpPr>
            <a:cxnSpLocks/>
            <a:endCxn id="30" idx="3"/>
          </p:cNvCxnSpPr>
          <p:nvPr/>
        </p:nvCxnSpPr>
        <p:spPr>
          <a:xfrm>
            <a:off x="8516112" y="3607916"/>
            <a:ext cx="1846009" cy="1918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流程图: 文档 39">
            <a:extLst>
              <a:ext uri="{FF2B5EF4-FFF2-40B4-BE49-F238E27FC236}">
                <a16:creationId xmlns:a16="http://schemas.microsoft.com/office/drawing/2014/main" id="{8AFBDDD6-142E-43D0-8B86-B5921AE37341}"/>
              </a:ext>
            </a:extLst>
          </p:cNvPr>
          <p:cNvSpPr/>
          <p:nvPr/>
        </p:nvSpPr>
        <p:spPr>
          <a:xfrm>
            <a:off x="7015199" y="3433907"/>
            <a:ext cx="1438656" cy="963168"/>
          </a:xfrm>
          <a:prstGeom prst="flowChartDocument">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solidFill>
                  <a:schemeClr val="bg1"/>
                </a:solidFill>
              </a:rPr>
              <a:t>A</a:t>
            </a:r>
          </a:p>
          <a:p>
            <a:pPr algn="ctr"/>
            <a:r>
              <a:rPr lang="zh-CN" altLang="en-US" dirty="0">
                <a:solidFill>
                  <a:schemeClr val="bg1"/>
                </a:solidFill>
              </a:rPr>
              <a:t>￥</a:t>
            </a:r>
            <a:r>
              <a:rPr lang="en-US" altLang="zh-CN" dirty="0">
                <a:solidFill>
                  <a:schemeClr val="bg1"/>
                </a:solidFill>
              </a:rPr>
              <a:t>1572.35</a:t>
            </a:r>
            <a:endParaRPr lang="zh-CN" altLang="en-US" dirty="0">
              <a:solidFill>
                <a:schemeClr val="bg1"/>
              </a:solidFill>
            </a:endParaRPr>
          </a:p>
        </p:txBody>
      </p:sp>
    </p:spTree>
    <p:extLst>
      <p:ext uri="{BB962C8B-B14F-4D97-AF65-F5344CB8AC3E}">
        <p14:creationId xmlns:p14="http://schemas.microsoft.com/office/powerpoint/2010/main" val="136880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animBg="1"/>
      <p:bldP spid="22" grpId="0"/>
      <p:bldP spid="28" grpId="0" animBg="1"/>
      <p:bldP spid="29" grpId="0" animBg="1"/>
      <p:bldP spid="30" grpId="0"/>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数据库的事务处理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sp>
        <p:nvSpPr>
          <p:cNvPr id="3" name="矩形: 圆角 2">
            <a:extLst>
              <a:ext uri="{FF2B5EF4-FFF2-40B4-BE49-F238E27FC236}">
                <a16:creationId xmlns:a16="http://schemas.microsoft.com/office/drawing/2014/main" id="{6B5442E4-E5D1-4BD2-BDF9-793BC52D1F63}"/>
              </a:ext>
            </a:extLst>
          </p:cNvPr>
          <p:cNvSpPr/>
          <p:nvPr/>
        </p:nvSpPr>
        <p:spPr>
          <a:xfrm>
            <a:off x="7327392" y="670560"/>
            <a:ext cx="1036320" cy="512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原子性</a:t>
            </a:r>
          </a:p>
        </p:txBody>
      </p:sp>
      <p:sp>
        <p:nvSpPr>
          <p:cNvPr id="5" name="矩形: 圆角 4">
            <a:extLst>
              <a:ext uri="{FF2B5EF4-FFF2-40B4-BE49-F238E27FC236}">
                <a16:creationId xmlns:a16="http://schemas.microsoft.com/office/drawing/2014/main" id="{AA1BD934-8274-4D11-8FC7-2303D38AFEF1}"/>
              </a:ext>
            </a:extLst>
          </p:cNvPr>
          <p:cNvSpPr/>
          <p:nvPr/>
        </p:nvSpPr>
        <p:spPr>
          <a:xfrm>
            <a:off x="8516112" y="670560"/>
            <a:ext cx="1036320" cy="512064"/>
          </a:xfrm>
          <a:prstGeom prst="roundRect">
            <a:avLst/>
          </a:prstGeom>
          <a:solidFill>
            <a:schemeClr val="tx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bg1"/>
                </a:solidFill>
              </a:rPr>
              <a:t>一致性</a:t>
            </a:r>
          </a:p>
        </p:txBody>
      </p:sp>
      <p:sp>
        <p:nvSpPr>
          <p:cNvPr id="7" name="矩形: 圆角 6">
            <a:extLst>
              <a:ext uri="{FF2B5EF4-FFF2-40B4-BE49-F238E27FC236}">
                <a16:creationId xmlns:a16="http://schemas.microsoft.com/office/drawing/2014/main" id="{963DD029-F5F6-4A63-B83C-6D386E3BC761}"/>
              </a:ext>
            </a:extLst>
          </p:cNvPr>
          <p:cNvSpPr/>
          <p:nvPr/>
        </p:nvSpPr>
        <p:spPr>
          <a:xfrm>
            <a:off x="9704832" y="670560"/>
            <a:ext cx="1036320" cy="512064"/>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独立性</a:t>
            </a:r>
          </a:p>
        </p:txBody>
      </p:sp>
      <p:sp>
        <p:nvSpPr>
          <p:cNvPr id="9" name="矩形: 圆角 8">
            <a:extLst>
              <a:ext uri="{FF2B5EF4-FFF2-40B4-BE49-F238E27FC236}">
                <a16:creationId xmlns:a16="http://schemas.microsoft.com/office/drawing/2014/main" id="{5E0F6429-3FEF-4247-AED3-071AFAFB7CE4}"/>
              </a:ext>
            </a:extLst>
          </p:cNvPr>
          <p:cNvSpPr/>
          <p:nvPr/>
        </p:nvSpPr>
        <p:spPr>
          <a:xfrm>
            <a:off x="10893552" y="676656"/>
            <a:ext cx="1036320" cy="512064"/>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持久性</a:t>
            </a:r>
          </a:p>
        </p:txBody>
      </p:sp>
      <p:sp>
        <p:nvSpPr>
          <p:cNvPr id="26" name="文本框 25">
            <a:extLst>
              <a:ext uri="{FF2B5EF4-FFF2-40B4-BE49-F238E27FC236}">
                <a16:creationId xmlns:a16="http://schemas.microsoft.com/office/drawing/2014/main" id="{93259FCD-5075-4782-8465-CA6D05150642}"/>
              </a:ext>
            </a:extLst>
          </p:cNvPr>
          <p:cNvSpPr txBox="1"/>
          <p:nvPr/>
        </p:nvSpPr>
        <p:spPr>
          <a:xfrm>
            <a:off x="627888" y="1603644"/>
            <a:ext cx="10936224" cy="400110"/>
          </a:xfrm>
          <a:prstGeom prst="rect">
            <a:avLst/>
          </a:prstGeom>
          <a:noFill/>
        </p:spPr>
        <p:txBody>
          <a:bodyPr wrap="square">
            <a:spAutoFit/>
          </a:bodyPr>
          <a:lstStyle/>
          <a:p>
            <a:pPr algn="ctr"/>
            <a:r>
              <a:rPr lang="zh-CN" altLang="zh-CN" sz="2000" dirty="0">
                <a:solidFill>
                  <a:schemeClr val="tx2"/>
                </a:solidFill>
                <a:latin typeface="黑体" panose="02010609060101010101" pitchFamily="49" charset="-122"/>
                <a:ea typeface="黑体" panose="02010609060101010101" pitchFamily="49" charset="-122"/>
              </a:rPr>
              <a:t>一致性就是说数据库要一直处于一致的状态，事务的运行不会改变数据库原本的一致性约束。</a:t>
            </a:r>
          </a:p>
        </p:txBody>
      </p:sp>
      <p:sp>
        <p:nvSpPr>
          <p:cNvPr id="6" name="卷形: 水平 5">
            <a:extLst>
              <a:ext uri="{FF2B5EF4-FFF2-40B4-BE49-F238E27FC236}">
                <a16:creationId xmlns:a16="http://schemas.microsoft.com/office/drawing/2014/main" id="{9DF7DE69-3C74-4804-8E5A-C51186BF1877}"/>
              </a:ext>
            </a:extLst>
          </p:cNvPr>
          <p:cNvSpPr/>
          <p:nvPr/>
        </p:nvSpPr>
        <p:spPr>
          <a:xfrm>
            <a:off x="5230368" y="2371186"/>
            <a:ext cx="1475232" cy="593084"/>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 + b = 10</a:t>
            </a:r>
            <a:endParaRPr lang="zh-CN" altLang="en-US" dirty="0"/>
          </a:p>
        </p:txBody>
      </p:sp>
      <p:sp>
        <p:nvSpPr>
          <p:cNvPr id="8" name="卷形: 垂直 7">
            <a:extLst>
              <a:ext uri="{FF2B5EF4-FFF2-40B4-BE49-F238E27FC236}">
                <a16:creationId xmlns:a16="http://schemas.microsoft.com/office/drawing/2014/main" id="{2E051698-9F38-47D5-AA2A-4C0BF1C7EEA1}"/>
              </a:ext>
            </a:extLst>
          </p:cNvPr>
          <p:cNvSpPr/>
          <p:nvPr/>
        </p:nvSpPr>
        <p:spPr>
          <a:xfrm>
            <a:off x="1918716" y="3429000"/>
            <a:ext cx="2328672" cy="1426464"/>
          </a:xfrm>
          <a:prstGeom prst="verticalScroll">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t>UPDATE A TO 3</a:t>
            </a:r>
          </a:p>
          <a:p>
            <a:pPr algn="ctr"/>
            <a:r>
              <a:rPr lang="en-US" altLang="zh-CN" b="1" dirty="0"/>
              <a:t>…</a:t>
            </a:r>
          </a:p>
          <a:p>
            <a:pPr algn="ctr"/>
            <a:r>
              <a:rPr lang="en-US" altLang="zh-CN" b="1" dirty="0"/>
              <a:t>…</a:t>
            </a:r>
          </a:p>
          <a:p>
            <a:pPr algn="ctr"/>
            <a:r>
              <a:rPr lang="en-US" altLang="zh-CN" b="1" dirty="0"/>
              <a:t>UPDATE B TO 7 </a:t>
            </a:r>
            <a:endParaRPr lang="zh-CN" altLang="en-US" b="1" dirty="0"/>
          </a:p>
        </p:txBody>
      </p:sp>
      <p:sp>
        <p:nvSpPr>
          <p:cNvPr id="10" name="卷形: 垂直 9">
            <a:extLst>
              <a:ext uri="{FF2B5EF4-FFF2-40B4-BE49-F238E27FC236}">
                <a16:creationId xmlns:a16="http://schemas.microsoft.com/office/drawing/2014/main" id="{C911D5A8-C22F-41A7-A377-94956DDDCB71}"/>
              </a:ext>
            </a:extLst>
          </p:cNvPr>
          <p:cNvSpPr/>
          <p:nvPr/>
        </p:nvSpPr>
        <p:spPr>
          <a:xfrm>
            <a:off x="4803648" y="3427783"/>
            <a:ext cx="2328672" cy="1426464"/>
          </a:xfrm>
          <a:prstGeom prst="verticalScroll">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t>UPDATE A TO 4</a:t>
            </a:r>
          </a:p>
          <a:p>
            <a:pPr algn="ctr"/>
            <a:r>
              <a:rPr lang="en-US" altLang="zh-CN" b="1" dirty="0"/>
              <a:t>…</a:t>
            </a:r>
          </a:p>
          <a:p>
            <a:pPr algn="ctr"/>
            <a:r>
              <a:rPr lang="en-US" altLang="zh-CN" b="1" dirty="0"/>
              <a:t>…</a:t>
            </a:r>
          </a:p>
          <a:p>
            <a:pPr algn="ctr"/>
            <a:r>
              <a:rPr lang="en-US" altLang="zh-CN" b="1" dirty="0"/>
              <a:t>UPDATE B TO 7 </a:t>
            </a:r>
            <a:endParaRPr lang="zh-CN" altLang="en-US" b="1" dirty="0"/>
          </a:p>
        </p:txBody>
      </p:sp>
      <p:sp>
        <p:nvSpPr>
          <p:cNvPr id="14" name="卷形: 垂直 13">
            <a:extLst>
              <a:ext uri="{FF2B5EF4-FFF2-40B4-BE49-F238E27FC236}">
                <a16:creationId xmlns:a16="http://schemas.microsoft.com/office/drawing/2014/main" id="{5F64AAE2-1C24-4EB7-A0A5-2159483AD421}"/>
              </a:ext>
            </a:extLst>
          </p:cNvPr>
          <p:cNvSpPr/>
          <p:nvPr/>
        </p:nvSpPr>
        <p:spPr>
          <a:xfrm>
            <a:off x="7687056" y="3429000"/>
            <a:ext cx="2328672" cy="1426464"/>
          </a:xfrm>
          <a:prstGeom prst="verticalScroll">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t>UPDATE A TO 4</a:t>
            </a:r>
          </a:p>
          <a:p>
            <a:pPr algn="ctr"/>
            <a:r>
              <a:rPr lang="en-US" altLang="zh-CN" b="1" dirty="0"/>
              <a:t>…</a:t>
            </a:r>
          </a:p>
          <a:p>
            <a:pPr algn="ctr"/>
            <a:r>
              <a:rPr lang="en-US" altLang="zh-CN" b="1" dirty="0"/>
              <a:t>…</a:t>
            </a:r>
          </a:p>
        </p:txBody>
      </p:sp>
      <p:sp>
        <p:nvSpPr>
          <p:cNvPr id="16" name="禁止符 15">
            <a:extLst>
              <a:ext uri="{FF2B5EF4-FFF2-40B4-BE49-F238E27FC236}">
                <a16:creationId xmlns:a16="http://schemas.microsoft.com/office/drawing/2014/main" id="{389B3450-E860-4DD9-84C8-A5FF34837789}"/>
              </a:ext>
            </a:extLst>
          </p:cNvPr>
          <p:cNvSpPr/>
          <p:nvPr/>
        </p:nvSpPr>
        <p:spPr>
          <a:xfrm>
            <a:off x="6586983" y="4576371"/>
            <a:ext cx="602994" cy="555752"/>
          </a:xfrm>
          <a:prstGeom prst="noSmoking">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禁止符 18">
            <a:extLst>
              <a:ext uri="{FF2B5EF4-FFF2-40B4-BE49-F238E27FC236}">
                <a16:creationId xmlns:a16="http://schemas.microsoft.com/office/drawing/2014/main" id="{A8E36B4D-A9C9-4811-A6D1-79507E59A7E5}"/>
              </a:ext>
            </a:extLst>
          </p:cNvPr>
          <p:cNvSpPr/>
          <p:nvPr/>
        </p:nvSpPr>
        <p:spPr>
          <a:xfrm>
            <a:off x="9528048" y="4552696"/>
            <a:ext cx="602994" cy="555752"/>
          </a:xfrm>
          <a:prstGeom prst="noSmoking">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33820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数据库的事务处理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sp>
        <p:nvSpPr>
          <p:cNvPr id="3" name="矩形: 圆角 2">
            <a:extLst>
              <a:ext uri="{FF2B5EF4-FFF2-40B4-BE49-F238E27FC236}">
                <a16:creationId xmlns:a16="http://schemas.microsoft.com/office/drawing/2014/main" id="{6B5442E4-E5D1-4BD2-BDF9-793BC52D1F63}"/>
              </a:ext>
            </a:extLst>
          </p:cNvPr>
          <p:cNvSpPr/>
          <p:nvPr/>
        </p:nvSpPr>
        <p:spPr>
          <a:xfrm>
            <a:off x="7327392" y="670560"/>
            <a:ext cx="1036320" cy="512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原子性</a:t>
            </a:r>
          </a:p>
        </p:txBody>
      </p:sp>
      <p:sp>
        <p:nvSpPr>
          <p:cNvPr id="5" name="矩形: 圆角 4">
            <a:extLst>
              <a:ext uri="{FF2B5EF4-FFF2-40B4-BE49-F238E27FC236}">
                <a16:creationId xmlns:a16="http://schemas.microsoft.com/office/drawing/2014/main" id="{AA1BD934-8274-4D11-8FC7-2303D38AFEF1}"/>
              </a:ext>
            </a:extLst>
          </p:cNvPr>
          <p:cNvSpPr/>
          <p:nvPr/>
        </p:nvSpPr>
        <p:spPr>
          <a:xfrm>
            <a:off x="8516112" y="670560"/>
            <a:ext cx="1036320" cy="512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rPr>
              <a:t>一致性</a:t>
            </a:r>
          </a:p>
        </p:txBody>
      </p:sp>
      <p:sp>
        <p:nvSpPr>
          <p:cNvPr id="7" name="矩形: 圆角 6">
            <a:extLst>
              <a:ext uri="{FF2B5EF4-FFF2-40B4-BE49-F238E27FC236}">
                <a16:creationId xmlns:a16="http://schemas.microsoft.com/office/drawing/2014/main" id="{963DD029-F5F6-4A63-B83C-6D386E3BC761}"/>
              </a:ext>
            </a:extLst>
          </p:cNvPr>
          <p:cNvSpPr/>
          <p:nvPr/>
        </p:nvSpPr>
        <p:spPr>
          <a:xfrm>
            <a:off x="9704832" y="670560"/>
            <a:ext cx="1036320" cy="512064"/>
          </a:xfrm>
          <a:prstGeom prst="roundRect">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bg1"/>
                </a:solidFill>
              </a:rPr>
              <a:t>独立性</a:t>
            </a:r>
          </a:p>
        </p:txBody>
      </p:sp>
      <p:sp>
        <p:nvSpPr>
          <p:cNvPr id="9" name="矩形: 圆角 8">
            <a:extLst>
              <a:ext uri="{FF2B5EF4-FFF2-40B4-BE49-F238E27FC236}">
                <a16:creationId xmlns:a16="http://schemas.microsoft.com/office/drawing/2014/main" id="{5E0F6429-3FEF-4247-AED3-071AFAFB7CE4}"/>
              </a:ext>
            </a:extLst>
          </p:cNvPr>
          <p:cNvSpPr/>
          <p:nvPr/>
        </p:nvSpPr>
        <p:spPr>
          <a:xfrm>
            <a:off x="10893552" y="676656"/>
            <a:ext cx="1036320" cy="512064"/>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持久性</a:t>
            </a:r>
          </a:p>
        </p:txBody>
      </p:sp>
      <p:sp>
        <p:nvSpPr>
          <p:cNvPr id="26" name="文本框 25">
            <a:extLst>
              <a:ext uri="{FF2B5EF4-FFF2-40B4-BE49-F238E27FC236}">
                <a16:creationId xmlns:a16="http://schemas.microsoft.com/office/drawing/2014/main" id="{93259FCD-5075-4782-8465-CA6D05150642}"/>
              </a:ext>
            </a:extLst>
          </p:cNvPr>
          <p:cNvSpPr txBox="1"/>
          <p:nvPr/>
        </p:nvSpPr>
        <p:spPr>
          <a:xfrm>
            <a:off x="697992" y="1535514"/>
            <a:ext cx="10796016" cy="1200329"/>
          </a:xfrm>
          <a:prstGeom prst="rect">
            <a:avLst/>
          </a:prstGeom>
          <a:noFill/>
        </p:spPr>
        <p:txBody>
          <a:bodyPr wrap="square">
            <a:spAutoFit/>
          </a:bodyPr>
          <a:lstStyle/>
          <a:p>
            <a:r>
              <a:rPr lang="zh-CN" altLang="zh-CN" sz="2400" dirty="0">
                <a:solidFill>
                  <a:schemeClr val="tx2"/>
                </a:solidFill>
                <a:latin typeface="黑体" panose="02010609060101010101" pitchFamily="49" charset="-122"/>
                <a:ea typeface="黑体" panose="02010609060101010101" pitchFamily="49" charset="-122"/>
              </a:rPr>
              <a:t>所谓的独立性是指并发的事务之间不会互相影响，如果一个事务要访问的数据正在被另外一个事务修改，只要另外一个事务未提交，它所访问的数据就不受未提交事务的影响。</a:t>
            </a:r>
          </a:p>
        </p:txBody>
      </p:sp>
      <p:sp>
        <p:nvSpPr>
          <p:cNvPr id="15" name="流程图: 文档 14">
            <a:extLst>
              <a:ext uri="{FF2B5EF4-FFF2-40B4-BE49-F238E27FC236}">
                <a16:creationId xmlns:a16="http://schemas.microsoft.com/office/drawing/2014/main" id="{DBBCC2FA-1FD7-4B01-816E-BF3F0620AD7D}"/>
              </a:ext>
            </a:extLst>
          </p:cNvPr>
          <p:cNvSpPr/>
          <p:nvPr/>
        </p:nvSpPr>
        <p:spPr>
          <a:xfrm>
            <a:off x="1512036" y="3218442"/>
            <a:ext cx="1438656" cy="963168"/>
          </a:xfrm>
          <a:prstGeom prst="flowChartDocumen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a:t>
            </a:r>
          </a:p>
          <a:p>
            <a:pPr algn="ctr"/>
            <a:r>
              <a:rPr lang="zh-CN" altLang="en-US" dirty="0"/>
              <a:t>￥</a:t>
            </a:r>
            <a:r>
              <a:rPr lang="en-US" altLang="zh-CN" dirty="0"/>
              <a:t>1562.35</a:t>
            </a:r>
            <a:endParaRPr lang="zh-CN" altLang="en-US" dirty="0"/>
          </a:p>
        </p:txBody>
      </p:sp>
      <p:sp>
        <p:nvSpPr>
          <p:cNvPr id="17" name="文本框 16">
            <a:extLst>
              <a:ext uri="{FF2B5EF4-FFF2-40B4-BE49-F238E27FC236}">
                <a16:creationId xmlns:a16="http://schemas.microsoft.com/office/drawing/2014/main" id="{41777BC2-6FB4-4B0F-A2E2-6D474C5A6DC0}"/>
              </a:ext>
            </a:extLst>
          </p:cNvPr>
          <p:cNvSpPr txBox="1"/>
          <p:nvPr/>
        </p:nvSpPr>
        <p:spPr>
          <a:xfrm>
            <a:off x="2950692" y="3226808"/>
            <a:ext cx="1910779" cy="369332"/>
          </a:xfrm>
          <a:prstGeom prst="rect">
            <a:avLst/>
          </a:prstGeom>
          <a:noFill/>
        </p:spPr>
        <p:txBody>
          <a:bodyPr wrap="none" rtlCol="0">
            <a:spAutoFit/>
          </a:bodyPr>
          <a:lstStyle/>
          <a:p>
            <a:r>
              <a:rPr lang="en-US" altLang="zh-CN" dirty="0">
                <a:solidFill>
                  <a:schemeClr val="tx2"/>
                </a:solidFill>
                <a:latin typeface="微软雅黑" panose="020B0503020204020204" pitchFamily="34" charset="-122"/>
                <a:ea typeface="微软雅黑" panose="020B0503020204020204" pitchFamily="34" charset="-122"/>
              </a:rPr>
              <a:t>Step 1 </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100</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8" name="流程图: 文档 17">
            <a:extLst>
              <a:ext uri="{FF2B5EF4-FFF2-40B4-BE49-F238E27FC236}">
                <a16:creationId xmlns:a16="http://schemas.microsoft.com/office/drawing/2014/main" id="{28BC1CBC-6728-46FC-9476-DDE2F3E8BCCB}"/>
              </a:ext>
            </a:extLst>
          </p:cNvPr>
          <p:cNvSpPr/>
          <p:nvPr/>
        </p:nvSpPr>
        <p:spPr>
          <a:xfrm>
            <a:off x="1512036" y="4682152"/>
            <a:ext cx="1438656" cy="963168"/>
          </a:xfrm>
          <a:prstGeom prst="flowChartDocumen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B</a:t>
            </a:r>
          </a:p>
          <a:p>
            <a:pPr algn="ctr"/>
            <a:r>
              <a:rPr lang="zh-CN" altLang="en-US" dirty="0"/>
              <a:t>￥</a:t>
            </a:r>
            <a:r>
              <a:rPr lang="en-US" altLang="zh-CN" dirty="0"/>
              <a:t>132.71</a:t>
            </a:r>
            <a:endParaRPr lang="zh-CN" altLang="en-US" dirty="0"/>
          </a:p>
        </p:txBody>
      </p:sp>
      <p:sp>
        <p:nvSpPr>
          <p:cNvPr id="20" name="文本框 19">
            <a:extLst>
              <a:ext uri="{FF2B5EF4-FFF2-40B4-BE49-F238E27FC236}">
                <a16:creationId xmlns:a16="http://schemas.microsoft.com/office/drawing/2014/main" id="{F7B4B70C-D914-463C-9119-32F0D753FA92}"/>
              </a:ext>
            </a:extLst>
          </p:cNvPr>
          <p:cNvSpPr txBox="1"/>
          <p:nvPr/>
        </p:nvSpPr>
        <p:spPr>
          <a:xfrm>
            <a:off x="2950692" y="4682152"/>
            <a:ext cx="1982915" cy="369332"/>
          </a:xfrm>
          <a:prstGeom prst="rect">
            <a:avLst/>
          </a:prstGeom>
          <a:noFill/>
        </p:spPr>
        <p:txBody>
          <a:bodyPr wrap="none" rtlCol="0">
            <a:spAutoFit/>
          </a:bodyPr>
          <a:lstStyle/>
          <a:p>
            <a:r>
              <a:rPr lang="en-US" altLang="zh-CN" dirty="0">
                <a:solidFill>
                  <a:schemeClr val="tx2"/>
                </a:solidFill>
                <a:latin typeface="微软雅黑" panose="020B0503020204020204" pitchFamily="34" charset="-122"/>
                <a:ea typeface="微软雅黑" panose="020B0503020204020204" pitchFamily="34" charset="-122"/>
              </a:rPr>
              <a:t>Step 2 </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100</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21" name="箭头: 下 20">
            <a:extLst>
              <a:ext uri="{FF2B5EF4-FFF2-40B4-BE49-F238E27FC236}">
                <a16:creationId xmlns:a16="http://schemas.microsoft.com/office/drawing/2014/main" id="{D3336C62-62BB-443D-9004-A9B9F0625ABD}"/>
              </a:ext>
            </a:extLst>
          </p:cNvPr>
          <p:cNvSpPr/>
          <p:nvPr/>
        </p:nvSpPr>
        <p:spPr>
          <a:xfrm>
            <a:off x="3764736" y="3856109"/>
            <a:ext cx="282689" cy="6154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对话气泡: 矩形 1">
            <a:extLst>
              <a:ext uri="{FF2B5EF4-FFF2-40B4-BE49-F238E27FC236}">
                <a16:creationId xmlns:a16="http://schemas.microsoft.com/office/drawing/2014/main" id="{2FDC1B9E-3F54-4979-AF80-F7DD39E00523}"/>
              </a:ext>
            </a:extLst>
          </p:cNvPr>
          <p:cNvSpPr/>
          <p:nvPr/>
        </p:nvSpPr>
        <p:spPr>
          <a:xfrm>
            <a:off x="5218176" y="3226808"/>
            <a:ext cx="1207008" cy="714256"/>
          </a:xfrm>
          <a:prstGeom prst="wedgeRectCallout">
            <a:avLst>
              <a:gd name="adj1" fmla="val -71782"/>
              <a:gd name="adj2" fmla="val -256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p>
          <a:p>
            <a:pPr algn="ctr"/>
            <a:r>
              <a:rPr lang="zh-CN" altLang="en-US" dirty="0"/>
              <a:t>￥</a:t>
            </a:r>
            <a:r>
              <a:rPr lang="en-US" altLang="zh-CN" dirty="0"/>
              <a:t>122.71</a:t>
            </a:r>
          </a:p>
        </p:txBody>
      </p:sp>
      <p:sp>
        <p:nvSpPr>
          <p:cNvPr id="12" name="对话气泡: 矩形 11">
            <a:extLst>
              <a:ext uri="{FF2B5EF4-FFF2-40B4-BE49-F238E27FC236}">
                <a16:creationId xmlns:a16="http://schemas.microsoft.com/office/drawing/2014/main" id="{D993DA34-05D7-4660-9B1C-54EA7EC66DF8}"/>
              </a:ext>
            </a:extLst>
          </p:cNvPr>
          <p:cNvSpPr/>
          <p:nvPr/>
        </p:nvSpPr>
        <p:spPr>
          <a:xfrm>
            <a:off x="5218176" y="4074901"/>
            <a:ext cx="1207008" cy="714256"/>
          </a:xfrm>
          <a:prstGeom prst="wedgeRectCallout">
            <a:avLst>
              <a:gd name="adj1" fmla="val -71782"/>
              <a:gd name="adj2" fmla="val -256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p>
          <a:p>
            <a:pPr algn="ctr"/>
            <a:r>
              <a:rPr lang="zh-CN" altLang="en-US" dirty="0"/>
              <a:t>￥</a:t>
            </a:r>
            <a:r>
              <a:rPr lang="en-US" altLang="zh-CN" dirty="0"/>
              <a:t>122.71</a:t>
            </a:r>
          </a:p>
        </p:txBody>
      </p:sp>
      <p:sp>
        <p:nvSpPr>
          <p:cNvPr id="13" name="对话气泡: 矩形 12">
            <a:extLst>
              <a:ext uri="{FF2B5EF4-FFF2-40B4-BE49-F238E27FC236}">
                <a16:creationId xmlns:a16="http://schemas.microsoft.com/office/drawing/2014/main" id="{72385D17-ED07-4C6A-8FA5-75F811D3F362}"/>
              </a:ext>
            </a:extLst>
          </p:cNvPr>
          <p:cNvSpPr/>
          <p:nvPr/>
        </p:nvSpPr>
        <p:spPr>
          <a:xfrm>
            <a:off x="5218176" y="4949944"/>
            <a:ext cx="1207008" cy="714256"/>
          </a:xfrm>
          <a:prstGeom prst="wedgeRectCallout">
            <a:avLst>
              <a:gd name="adj1" fmla="val -71782"/>
              <a:gd name="adj2" fmla="val -256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p>
          <a:p>
            <a:pPr algn="ctr"/>
            <a:r>
              <a:rPr lang="zh-CN" altLang="en-US" dirty="0"/>
              <a:t>￥</a:t>
            </a:r>
            <a:r>
              <a:rPr lang="en-US" altLang="zh-CN" dirty="0"/>
              <a:t>132.71</a:t>
            </a:r>
          </a:p>
        </p:txBody>
      </p:sp>
    </p:spTree>
    <p:extLst>
      <p:ext uri="{BB962C8B-B14F-4D97-AF65-F5344CB8AC3E}">
        <p14:creationId xmlns:p14="http://schemas.microsoft.com/office/powerpoint/2010/main" val="61025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从图书馆找一本书</a:t>
            </a:r>
            <a:r>
              <a:rPr lang="en-US" altLang="zh-CN" dirty="0"/>
              <a:t>……</a:t>
            </a:r>
            <a:endParaRPr lang="zh-CN" altLang="en-US" dirty="0"/>
          </a:p>
        </p:txBody>
      </p:sp>
      <p:pic>
        <p:nvPicPr>
          <p:cNvPr id="1026" name="Picture 2" descr="Buy Nomura Bookshelf in Walnut Brown Finish by Mintwud Online - Modern Book  Shelves - Book Shelves - Furniture - Pepperfry Product">
            <a:extLst>
              <a:ext uri="{FF2B5EF4-FFF2-40B4-BE49-F238E27FC236}">
                <a16:creationId xmlns:a16="http://schemas.microsoft.com/office/drawing/2014/main" id="{33986B2F-ED5C-4A23-8F50-3F57BE09FC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76" t="3122" r="23200" b="5378"/>
          <a:stretch/>
        </p:blipFill>
        <p:spPr bwMode="auto">
          <a:xfrm>
            <a:off x="900684" y="1135887"/>
            <a:ext cx="1757172" cy="35508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4472BAA-E8C9-422F-9F09-563511770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421" y="1794255"/>
            <a:ext cx="3453483" cy="2293113"/>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F24D3CB0-7792-4F79-9D61-BCF766B4D1CF}"/>
              </a:ext>
            </a:extLst>
          </p:cNvPr>
          <p:cNvPicPr>
            <a:picLocks noChangeAspect="1"/>
          </p:cNvPicPr>
          <p:nvPr/>
        </p:nvPicPr>
        <p:blipFill>
          <a:blip r:embed="rId4"/>
          <a:stretch>
            <a:fillRect/>
          </a:stretch>
        </p:blipFill>
        <p:spPr>
          <a:xfrm>
            <a:off x="6768469" y="1794255"/>
            <a:ext cx="5115790" cy="2293113"/>
          </a:xfrm>
          <a:prstGeom prst="rect">
            <a:avLst/>
          </a:prstGeom>
        </p:spPr>
      </p:pic>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10" name="文本框 9">
            <a:extLst>
              <a:ext uri="{FF2B5EF4-FFF2-40B4-BE49-F238E27FC236}">
                <a16:creationId xmlns:a16="http://schemas.microsoft.com/office/drawing/2014/main" id="{912D096B-F4C2-4E1A-A4D9-A4128A3F05EC}"/>
              </a:ext>
            </a:extLst>
          </p:cNvPr>
          <p:cNvSpPr txBox="1"/>
          <p:nvPr/>
        </p:nvSpPr>
        <p:spPr>
          <a:xfrm>
            <a:off x="1012874" y="4946380"/>
            <a:ext cx="153279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100</a:t>
            </a:r>
            <a:r>
              <a:rPr lang="zh-CN" altLang="en-US" sz="2800" dirty="0">
                <a:latin typeface="微软雅黑" panose="020B0503020204020204" pitchFamily="34" charset="-122"/>
                <a:ea typeface="微软雅黑" panose="020B0503020204020204" pitchFamily="34" charset="-122"/>
              </a:rPr>
              <a:t>年前</a:t>
            </a:r>
          </a:p>
        </p:txBody>
      </p:sp>
      <p:sp>
        <p:nvSpPr>
          <p:cNvPr id="11" name="文本框 10">
            <a:extLst>
              <a:ext uri="{FF2B5EF4-FFF2-40B4-BE49-F238E27FC236}">
                <a16:creationId xmlns:a16="http://schemas.microsoft.com/office/drawing/2014/main" id="{98B78C4A-A050-4449-B62D-70B9DF224803}"/>
              </a:ext>
            </a:extLst>
          </p:cNvPr>
          <p:cNvSpPr txBox="1"/>
          <p:nvPr/>
        </p:nvSpPr>
        <p:spPr>
          <a:xfrm>
            <a:off x="4303810" y="4946380"/>
            <a:ext cx="1322798"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50</a:t>
            </a:r>
            <a:r>
              <a:rPr lang="zh-CN" altLang="en-US" sz="2800" dirty="0">
                <a:latin typeface="微软雅黑" panose="020B0503020204020204" pitchFamily="34" charset="-122"/>
                <a:ea typeface="微软雅黑" panose="020B0503020204020204" pitchFamily="34" charset="-122"/>
              </a:rPr>
              <a:t>年前</a:t>
            </a:r>
          </a:p>
        </p:txBody>
      </p:sp>
      <p:sp>
        <p:nvSpPr>
          <p:cNvPr id="12" name="文本框 11">
            <a:extLst>
              <a:ext uri="{FF2B5EF4-FFF2-40B4-BE49-F238E27FC236}">
                <a16:creationId xmlns:a16="http://schemas.microsoft.com/office/drawing/2014/main" id="{76C69C3E-697C-4BAC-8B9F-50F82D8F9984}"/>
              </a:ext>
            </a:extLst>
          </p:cNvPr>
          <p:cNvSpPr txBox="1"/>
          <p:nvPr/>
        </p:nvSpPr>
        <p:spPr>
          <a:xfrm>
            <a:off x="9003198" y="4946380"/>
            <a:ext cx="902811"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今天</a:t>
            </a:r>
          </a:p>
        </p:txBody>
      </p:sp>
    </p:spTree>
    <p:extLst>
      <p:ext uri="{BB962C8B-B14F-4D97-AF65-F5344CB8AC3E}">
        <p14:creationId xmlns:p14="http://schemas.microsoft.com/office/powerpoint/2010/main" val="18862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数据库的事务处理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sp>
        <p:nvSpPr>
          <p:cNvPr id="3" name="矩形: 圆角 2">
            <a:extLst>
              <a:ext uri="{FF2B5EF4-FFF2-40B4-BE49-F238E27FC236}">
                <a16:creationId xmlns:a16="http://schemas.microsoft.com/office/drawing/2014/main" id="{6B5442E4-E5D1-4BD2-BDF9-793BC52D1F63}"/>
              </a:ext>
            </a:extLst>
          </p:cNvPr>
          <p:cNvSpPr/>
          <p:nvPr/>
        </p:nvSpPr>
        <p:spPr>
          <a:xfrm>
            <a:off x="7327392" y="670560"/>
            <a:ext cx="1036320" cy="512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原子性</a:t>
            </a:r>
          </a:p>
        </p:txBody>
      </p:sp>
      <p:sp>
        <p:nvSpPr>
          <p:cNvPr id="5" name="矩形: 圆角 4">
            <a:extLst>
              <a:ext uri="{FF2B5EF4-FFF2-40B4-BE49-F238E27FC236}">
                <a16:creationId xmlns:a16="http://schemas.microsoft.com/office/drawing/2014/main" id="{AA1BD934-8274-4D11-8FC7-2303D38AFEF1}"/>
              </a:ext>
            </a:extLst>
          </p:cNvPr>
          <p:cNvSpPr/>
          <p:nvPr/>
        </p:nvSpPr>
        <p:spPr>
          <a:xfrm>
            <a:off x="8516112" y="670560"/>
            <a:ext cx="1036320" cy="51206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rPr>
              <a:t>一致性</a:t>
            </a:r>
          </a:p>
        </p:txBody>
      </p:sp>
      <p:sp>
        <p:nvSpPr>
          <p:cNvPr id="7" name="矩形: 圆角 6">
            <a:extLst>
              <a:ext uri="{FF2B5EF4-FFF2-40B4-BE49-F238E27FC236}">
                <a16:creationId xmlns:a16="http://schemas.microsoft.com/office/drawing/2014/main" id="{963DD029-F5F6-4A63-B83C-6D386E3BC761}"/>
              </a:ext>
            </a:extLst>
          </p:cNvPr>
          <p:cNvSpPr/>
          <p:nvPr/>
        </p:nvSpPr>
        <p:spPr>
          <a:xfrm>
            <a:off x="9704832" y="670560"/>
            <a:ext cx="1036320" cy="512064"/>
          </a:xfrm>
          <a:prstGeom prst="round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tx1"/>
                </a:solidFill>
              </a:rPr>
              <a:t>独立性</a:t>
            </a:r>
          </a:p>
        </p:txBody>
      </p:sp>
      <p:sp>
        <p:nvSpPr>
          <p:cNvPr id="9" name="矩形: 圆角 8">
            <a:extLst>
              <a:ext uri="{FF2B5EF4-FFF2-40B4-BE49-F238E27FC236}">
                <a16:creationId xmlns:a16="http://schemas.microsoft.com/office/drawing/2014/main" id="{5E0F6429-3FEF-4247-AED3-071AFAFB7CE4}"/>
              </a:ext>
            </a:extLst>
          </p:cNvPr>
          <p:cNvSpPr/>
          <p:nvPr/>
        </p:nvSpPr>
        <p:spPr>
          <a:xfrm>
            <a:off x="10893552" y="676656"/>
            <a:ext cx="1036320" cy="512064"/>
          </a:xfrm>
          <a:prstGeom prst="roundRect">
            <a:avLst/>
          </a:prstGeom>
          <a:solidFill>
            <a:schemeClr val="tx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bg1"/>
                </a:solidFill>
              </a:rPr>
              <a:t>持久性</a:t>
            </a:r>
          </a:p>
        </p:txBody>
      </p:sp>
      <p:sp>
        <p:nvSpPr>
          <p:cNvPr id="26" name="文本框 25">
            <a:extLst>
              <a:ext uri="{FF2B5EF4-FFF2-40B4-BE49-F238E27FC236}">
                <a16:creationId xmlns:a16="http://schemas.microsoft.com/office/drawing/2014/main" id="{93259FCD-5075-4782-8465-CA6D05150642}"/>
              </a:ext>
            </a:extLst>
          </p:cNvPr>
          <p:cNvSpPr txBox="1"/>
          <p:nvPr/>
        </p:nvSpPr>
        <p:spPr>
          <a:xfrm>
            <a:off x="697992" y="2143091"/>
            <a:ext cx="10796016" cy="2554545"/>
          </a:xfrm>
          <a:prstGeom prst="rect">
            <a:avLst/>
          </a:prstGeom>
          <a:noFill/>
        </p:spPr>
        <p:txBody>
          <a:bodyPr wrap="square">
            <a:spAutoFit/>
          </a:bodyPr>
          <a:lstStyle/>
          <a:p>
            <a:pPr marL="457200" indent="-457200">
              <a:buFont typeface="Arial" panose="020B0604020202020204" pitchFamily="34" charset="0"/>
              <a:buChar char="•"/>
            </a:pPr>
            <a:r>
              <a:rPr lang="zh-CN" altLang="zh-CN" sz="2800" dirty="0">
                <a:solidFill>
                  <a:schemeClr val="tx2"/>
                </a:solidFill>
                <a:latin typeface="黑体" panose="02010609060101010101" pitchFamily="49" charset="-122"/>
                <a:ea typeface="黑体" panose="02010609060101010101" pitchFamily="49" charset="-122"/>
              </a:rPr>
              <a:t>持久性是指一旦事务提交后，它所做的修改将会永久保存在数据库上，即使出现宕机也不会丢失。</a:t>
            </a:r>
          </a:p>
          <a:p>
            <a:pPr marL="457200" indent="-457200">
              <a:buFont typeface="Arial" panose="020B0604020202020204" pitchFamily="34" charset="0"/>
              <a:buChar char="•"/>
            </a:pPr>
            <a:endParaRPr lang="en-US" altLang="zh-CN" sz="2800" dirty="0">
              <a:solidFill>
                <a:schemeClr val="tx2"/>
              </a:solidFill>
              <a:latin typeface="黑体" panose="02010609060101010101" pitchFamily="49" charset="-122"/>
              <a:ea typeface="黑体" panose="02010609060101010101" pitchFamily="49" charset="-122"/>
            </a:endParaRPr>
          </a:p>
          <a:p>
            <a:pPr marL="457200" indent="-457200">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总结：</a:t>
            </a:r>
            <a:endParaRPr lang="en-US" altLang="zh-CN" sz="2800" dirty="0">
              <a:solidFill>
                <a:schemeClr val="tx2"/>
              </a:solidFill>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r>
              <a:rPr lang="zh-CN" altLang="zh-CN" sz="2400" dirty="0">
                <a:solidFill>
                  <a:schemeClr val="tx2"/>
                </a:solidFill>
                <a:latin typeface="黑体" panose="02010609060101010101" pitchFamily="49" charset="-122"/>
                <a:ea typeface="黑体" panose="02010609060101010101" pitchFamily="49" charset="-122"/>
              </a:rPr>
              <a:t>这些原则解决了数据的一致性、系统的可靠性等关键问题，为关系数据库技术的成熟以及在不同领域的大规模应用创造了必要的条件。</a:t>
            </a:r>
            <a:endParaRPr lang="zh-CN" altLang="en-US" sz="2400" dirty="0">
              <a:solidFill>
                <a:schemeClr val="tx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7646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关系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graphicFrame>
        <p:nvGraphicFramePr>
          <p:cNvPr id="3" name="表格 2">
            <a:extLst>
              <a:ext uri="{FF2B5EF4-FFF2-40B4-BE49-F238E27FC236}">
                <a16:creationId xmlns:a16="http://schemas.microsoft.com/office/drawing/2014/main" id="{9AE7EB5D-4F5A-49FF-AB64-E123615DE492}"/>
              </a:ext>
            </a:extLst>
          </p:cNvPr>
          <p:cNvGraphicFramePr>
            <a:graphicFrameLocks noGrp="1"/>
          </p:cNvGraphicFramePr>
          <p:nvPr>
            <p:extLst>
              <p:ext uri="{D42A27DB-BD31-4B8C-83A1-F6EECF244321}">
                <p14:modId xmlns:p14="http://schemas.microsoft.com/office/powerpoint/2010/main" val="3621061005"/>
              </p:ext>
            </p:extLst>
          </p:nvPr>
        </p:nvGraphicFramePr>
        <p:xfrm>
          <a:off x="571500" y="1249445"/>
          <a:ext cx="5829299" cy="2547268"/>
        </p:xfrm>
        <a:graphic>
          <a:graphicData uri="http://schemas.openxmlformats.org/drawingml/2006/table">
            <a:tbl>
              <a:tblPr>
                <a:tableStyleId>{5940675A-B579-460E-94D1-54222C63F5DA}</a:tableStyleId>
              </a:tblPr>
              <a:tblGrid>
                <a:gridCol w="621036">
                  <a:extLst>
                    <a:ext uri="{9D8B030D-6E8A-4147-A177-3AD203B41FA5}">
                      <a16:colId xmlns:a16="http://schemas.microsoft.com/office/drawing/2014/main" val="1677169461"/>
                    </a:ext>
                  </a:extLst>
                </a:gridCol>
                <a:gridCol w="621036">
                  <a:extLst>
                    <a:ext uri="{9D8B030D-6E8A-4147-A177-3AD203B41FA5}">
                      <a16:colId xmlns:a16="http://schemas.microsoft.com/office/drawing/2014/main" val="20000"/>
                    </a:ext>
                  </a:extLst>
                </a:gridCol>
                <a:gridCol w="689881">
                  <a:extLst>
                    <a:ext uri="{9D8B030D-6E8A-4147-A177-3AD203B41FA5}">
                      <a16:colId xmlns:a16="http://schemas.microsoft.com/office/drawing/2014/main" val="20002"/>
                    </a:ext>
                  </a:extLst>
                </a:gridCol>
                <a:gridCol w="620894">
                  <a:extLst>
                    <a:ext uri="{9D8B030D-6E8A-4147-A177-3AD203B41FA5}">
                      <a16:colId xmlns:a16="http://schemas.microsoft.com/office/drawing/2014/main" val="20003"/>
                    </a:ext>
                  </a:extLst>
                </a:gridCol>
                <a:gridCol w="689881">
                  <a:extLst>
                    <a:ext uri="{9D8B030D-6E8A-4147-A177-3AD203B41FA5}">
                      <a16:colId xmlns:a16="http://schemas.microsoft.com/office/drawing/2014/main" val="20004"/>
                    </a:ext>
                  </a:extLst>
                </a:gridCol>
                <a:gridCol w="1111274">
                  <a:extLst>
                    <a:ext uri="{9D8B030D-6E8A-4147-A177-3AD203B41FA5}">
                      <a16:colId xmlns:a16="http://schemas.microsoft.com/office/drawing/2014/main" val="20005"/>
                    </a:ext>
                  </a:extLst>
                </a:gridCol>
                <a:gridCol w="653998">
                  <a:extLst>
                    <a:ext uri="{9D8B030D-6E8A-4147-A177-3AD203B41FA5}">
                      <a16:colId xmlns:a16="http://schemas.microsoft.com/office/drawing/2014/main" val="20006"/>
                    </a:ext>
                  </a:extLst>
                </a:gridCol>
                <a:gridCol w="821299">
                  <a:extLst>
                    <a:ext uri="{9D8B030D-6E8A-4147-A177-3AD203B41FA5}">
                      <a16:colId xmlns:a16="http://schemas.microsoft.com/office/drawing/2014/main" val="20007"/>
                    </a:ext>
                  </a:extLst>
                </a:gridCol>
              </a:tblGrid>
              <a:tr h="4835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bg1"/>
                          </a:solidFill>
                          <a:effectLst/>
                        </a:rPr>
                        <a:t>学号</a:t>
                      </a:r>
                      <a:endParaRPr kumimoji="0" lang="zh-CN" altLang="en-US" sz="1600" b="1" i="0" u="none" strike="noStrike" cap="none" normalizeH="0" baseline="0" dirty="0">
                        <a:ln>
                          <a:noFill/>
                        </a:ln>
                        <a:solidFill>
                          <a:schemeClr val="bg1"/>
                        </a:solidFill>
                        <a:effectLst/>
                        <a:latin typeface="Calibri" panose="020F0502020204030204" pitchFamily="34" charset="0"/>
                        <a:ea typeface="黑体" panose="02010609060101010101" pitchFamily="49" charset="-122"/>
                      </a:endParaRPr>
                    </a:p>
                  </a:txBody>
                  <a:tcPr marL="91441" marR="91441" anchor="ctr" horzOverflow="overflow">
                    <a:solidFill>
                      <a:srgbClr val="7030A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姓名</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班级</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年龄</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性别</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住址</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课号</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电话</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0"/>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张三</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dirty="0">
                          <a:ln>
                            <a:noFill/>
                          </a:ln>
                          <a:solidFill>
                            <a:schemeClr val="tx1"/>
                          </a:solidFill>
                          <a:effectLst/>
                        </a:rPr>
                        <a:t>91</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20</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上海杨浦</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89150</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1"/>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200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李四</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dirty="0">
                          <a:ln>
                            <a:noFill/>
                          </a:ln>
                          <a:solidFill>
                            <a:schemeClr val="tx1"/>
                          </a:solidFill>
                          <a:effectLst/>
                        </a:rPr>
                        <a:t>92</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19</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上海徐汇</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88888</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2"/>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300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王五</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dirty="0">
                          <a:ln>
                            <a:noFill/>
                          </a:ln>
                          <a:solidFill>
                            <a:schemeClr val="tx1"/>
                          </a:solidFill>
                          <a:effectLst/>
                        </a:rPr>
                        <a:t>93</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18</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女</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u="none" strike="noStrike" cap="none" normalizeH="0" baseline="0" dirty="0">
                          <a:ln>
                            <a:noFill/>
                          </a:ln>
                          <a:solidFill>
                            <a:schemeClr val="tx1"/>
                          </a:solidFill>
                          <a:effectLst/>
                        </a:rPr>
                        <a:t>上海浦东</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77777</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3"/>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400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赵六</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dirty="0">
                          <a:ln>
                            <a:noFill/>
                          </a:ln>
                          <a:solidFill>
                            <a:schemeClr val="tx1"/>
                          </a:solidFill>
                          <a:effectLst/>
                        </a:rPr>
                        <a:t>94</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19</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女</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上海静安</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99999</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4"/>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500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刘七</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计</a:t>
                      </a:r>
                      <a:r>
                        <a:rPr kumimoji="0" lang="en-US" altLang="zh-CN" sz="1600" b="0" u="none" strike="noStrike" cap="none" normalizeH="0" baseline="0" dirty="0">
                          <a:ln>
                            <a:noFill/>
                          </a:ln>
                          <a:solidFill>
                            <a:schemeClr val="tx1"/>
                          </a:solidFill>
                          <a:effectLst/>
                        </a:rPr>
                        <a:t>95</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21</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上海普陀</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u="none" strike="noStrike" cap="none" normalizeH="0" baseline="0" dirty="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88666</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5"/>
                  </a:ext>
                </a:extLst>
              </a:tr>
            </a:tbl>
          </a:graphicData>
        </a:graphic>
      </p:graphicFrame>
      <p:graphicFrame>
        <p:nvGraphicFramePr>
          <p:cNvPr id="5" name="表格 4">
            <a:extLst>
              <a:ext uri="{FF2B5EF4-FFF2-40B4-BE49-F238E27FC236}">
                <a16:creationId xmlns:a16="http://schemas.microsoft.com/office/drawing/2014/main" id="{74A175F2-1559-44A4-B012-B037F7843C6A}"/>
              </a:ext>
            </a:extLst>
          </p:cNvPr>
          <p:cNvGraphicFramePr>
            <a:graphicFrameLocks noGrp="1"/>
          </p:cNvGraphicFramePr>
          <p:nvPr>
            <p:extLst>
              <p:ext uri="{D42A27DB-BD31-4B8C-83A1-F6EECF244321}">
                <p14:modId xmlns:p14="http://schemas.microsoft.com/office/powerpoint/2010/main" val="614514510"/>
              </p:ext>
            </p:extLst>
          </p:nvPr>
        </p:nvGraphicFramePr>
        <p:xfrm>
          <a:off x="7568184" y="1249445"/>
          <a:ext cx="3233398" cy="1576651"/>
        </p:xfrm>
        <a:graphic>
          <a:graphicData uri="http://schemas.openxmlformats.org/drawingml/2006/table">
            <a:tbl>
              <a:tblPr>
                <a:tableStyleId>{5940675A-B579-460E-94D1-54222C63F5DA}</a:tableStyleId>
              </a:tblPr>
              <a:tblGrid>
                <a:gridCol w="692462">
                  <a:extLst>
                    <a:ext uri="{9D8B030D-6E8A-4147-A177-3AD203B41FA5}">
                      <a16:colId xmlns:a16="http://schemas.microsoft.com/office/drawing/2014/main" val="813589202"/>
                    </a:ext>
                  </a:extLst>
                </a:gridCol>
                <a:gridCol w="921062">
                  <a:extLst>
                    <a:ext uri="{9D8B030D-6E8A-4147-A177-3AD203B41FA5}">
                      <a16:colId xmlns:a16="http://schemas.microsoft.com/office/drawing/2014/main" val="20000"/>
                    </a:ext>
                  </a:extLst>
                </a:gridCol>
                <a:gridCol w="698812">
                  <a:extLst>
                    <a:ext uri="{9D8B030D-6E8A-4147-A177-3AD203B41FA5}">
                      <a16:colId xmlns:a16="http://schemas.microsoft.com/office/drawing/2014/main" val="20002"/>
                    </a:ext>
                  </a:extLst>
                </a:gridCol>
                <a:gridCol w="921062">
                  <a:extLst>
                    <a:ext uri="{9D8B030D-6E8A-4147-A177-3AD203B41FA5}">
                      <a16:colId xmlns:a16="http://schemas.microsoft.com/office/drawing/2014/main" val="20003"/>
                    </a:ext>
                  </a:extLst>
                </a:gridCol>
              </a:tblGrid>
              <a:tr h="4794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chemeClr val="bg1"/>
                          </a:solidFill>
                          <a:effectLst/>
                          <a:latin typeface="Calibri" panose="020F0502020204030204" pitchFamily="34" charset="0"/>
                          <a:ea typeface="微软雅黑" panose="020B0503020204020204" pitchFamily="34" charset="-122"/>
                        </a:rPr>
                        <a:t>课号</a:t>
                      </a:r>
                      <a:endParaRPr kumimoji="0" lang="zh-CN" altLang="en-US" sz="1800" b="1" i="0" u="none" strike="noStrike" cap="none" normalizeH="0" baseline="0" dirty="0">
                        <a:ln>
                          <a:noFill/>
                        </a:ln>
                        <a:solidFill>
                          <a:schemeClr val="bg1"/>
                        </a:solidFill>
                        <a:effectLst/>
                        <a:latin typeface="Calibri" panose="020F0502020204030204" pitchFamily="34" charset="0"/>
                        <a:ea typeface="微软雅黑" panose="020B0503020204020204" pitchFamily="34" charset="-122"/>
                      </a:endParaRPr>
                    </a:p>
                  </a:txBody>
                  <a:tcPr marL="91437" marR="91437" marT="45711" marB="45711" anchor="ctr" horzOverflow="overflow">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课程名</a:t>
                      </a:r>
                      <a:endParaRPr kumimoji="0" lang="zh-CN" altLang="en-US" sz="18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地点</a:t>
                      </a:r>
                      <a:endParaRPr kumimoji="0" lang="zh-CN" altLang="en-US" sz="18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a:ln>
                            <a:noFill/>
                          </a:ln>
                          <a:solidFill>
                            <a:schemeClr val="tx1"/>
                          </a:solidFill>
                          <a:effectLst/>
                          <a:latin typeface="Calibri" panose="020F0502020204030204" pitchFamily="34" charset="0"/>
                          <a:ea typeface="微软雅黑" panose="020B0503020204020204" pitchFamily="34" charset="-122"/>
                        </a:rPr>
                        <a:t>教师</a:t>
                      </a:r>
                      <a:endParaRPr kumimoji="0" lang="zh-CN" altLang="en-US" sz="1800" b="1"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1</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DB</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5101</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周老师</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2</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DB</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5102</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钱老师</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3</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DM</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5103</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金老师</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3"/>
                  </a:ext>
                </a:extLst>
              </a:tr>
            </a:tbl>
          </a:graphicData>
        </a:graphic>
      </p:graphicFrame>
      <p:graphicFrame>
        <p:nvGraphicFramePr>
          <p:cNvPr id="8" name="表格 7">
            <a:extLst>
              <a:ext uri="{FF2B5EF4-FFF2-40B4-BE49-F238E27FC236}">
                <a16:creationId xmlns:a16="http://schemas.microsoft.com/office/drawing/2014/main" id="{592ADB46-490E-471F-97E2-9B8CD3A8673B}"/>
              </a:ext>
            </a:extLst>
          </p:cNvPr>
          <p:cNvGraphicFramePr>
            <a:graphicFrameLocks noGrp="1"/>
          </p:cNvGraphicFramePr>
          <p:nvPr>
            <p:extLst>
              <p:ext uri="{D42A27DB-BD31-4B8C-83A1-F6EECF244321}">
                <p14:modId xmlns:p14="http://schemas.microsoft.com/office/powerpoint/2010/main" val="616268573"/>
              </p:ext>
            </p:extLst>
          </p:nvPr>
        </p:nvGraphicFramePr>
        <p:xfrm>
          <a:off x="1609345" y="4761513"/>
          <a:ext cx="2787683" cy="1414927"/>
        </p:xfrm>
        <a:graphic>
          <a:graphicData uri="http://schemas.openxmlformats.org/drawingml/2006/table">
            <a:tbl>
              <a:tblPr>
                <a:tableStyleId>{5940675A-B579-460E-94D1-54222C63F5DA}</a:tableStyleId>
              </a:tblPr>
              <a:tblGrid>
                <a:gridCol w="676498">
                  <a:extLst>
                    <a:ext uri="{9D8B030D-6E8A-4147-A177-3AD203B41FA5}">
                      <a16:colId xmlns:a16="http://schemas.microsoft.com/office/drawing/2014/main" val="2235885787"/>
                    </a:ext>
                  </a:extLst>
                </a:gridCol>
                <a:gridCol w="676498">
                  <a:extLst>
                    <a:ext uri="{9D8B030D-6E8A-4147-A177-3AD203B41FA5}">
                      <a16:colId xmlns:a16="http://schemas.microsoft.com/office/drawing/2014/main" val="20000"/>
                    </a:ext>
                  </a:extLst>
                </a:gridCol>
                <a:gridCol w="676498">
                  <a:extLst>
                    <a:ext uri="{9D8B030D-6E8A-4147-A177-3AD203B41FA5}">
                      <a16:colId xmlns:a16="http://schemas.microsoft.com/office/drawing/2014/main" val="20001"/>
                    </a:ext>
                  </a:extLst>
                </a:gridCol>
                <a:gridCol w="758189">
                  <a:extLst>
                    <a:ext uri="{9D8B030D-6E8A-4147-A177-3AD203B41FA5}">
                      <a16:colId xmlns:a16="http://schemas.microsoft.com/office/drawing/2014/main" val="20002"/>
                    </a:ext>
                  </a:extLst>
                </a:gridCol>
              </a:tblGrid>
              <a:tr h="40939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ID</a:t>
                      </a:r>
                      <a:endParaRPr kumimoji="0" lang="zh-CN" altLang="en-US" sz="16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bg1"/>
                          </a:solidFill>
                          <a:effectLst/>
                        </a:rPr>
                        <a:t>学号</a:t>
                      </a:r>
                      <a:endParaRPr kumimoji="0" lang="zh-CN" altLang="en-US" sz="1600" b="1" i="0" u="none" strike="noStrike" cap="none" normalizeH="0" baseline="0" dirty="0">
                        <a:ln>
                          <a:noFill/>
                        </a:ln>
                        <a:solidFill>
                          <a:schemeClr val="bg1"/>
                        </a:solidFill>
                        <a:effectLst/>
                        <a:latin typeface="Calibri" panose="020F0502020204030204" pitchFamily="34" charset="0"/>
                        <a:ea typeface="微软雅黑" panose="020B0503020204020204" pitchFamily="34" charset="-122"/>
                      </a:endParaRPr>
                    </a:p>
                  </a:txBody>
                  <a:tcPr marL="91425" marR="91425" marT="45668" marB="45668" anchor="ctr" horzOverflow="overflow">
                    <a:solidFill>
                      <a:srgbClr val="7030A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bg1"/>
                          </a:solidFill>
                          <a:effectLst/>
                        </a:rPr>
                        <a:t>课号</a:t>
                      </a:r>
                      <a:endParaRPr kumimoji="0" lang="zh-CN" altLang="en-US" sz="1600" b="1" i="0" u="none" strike="noStrike" cap="none" normalizeH="0" baseline="0" dirty="0">
                        <a:ln>
                          <a:noFill/>
                        </a:ln>
                        <a:solidFill>
                          <a:schemeClr val="bg1"/>
                        </a:solidFill>
                        <a:effectLst/>
                        <a:latin typeface="Calibri" panose="020F0502020204030204" pitchFamily="34" charset="0"/>
                        <a:ea typeface="微软雅黑" panose="020B0503020204020204" pitchFamily="34" charset="-122"/>
                      </a:endParaRPr>
                    </a:p>
                  </a:txBody>
                  <a:tcPr marL="91425" marR="91425" marT="45668" marB="45668" anchor="ctr" horzOverflow="overflow">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分数</a:t>
                      </a:r>
                      <a:endParaRPr kumimoji="0" lang="zh-CN" altLang="en-US" sz="16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0"/>
                  </a:ext>
                </a:extLst>
              </a:tr>
              <a:tr h="2336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1</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100</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99</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1"/>
                  </a:ext>
                </a:extLst>
              </a:tr>
              <a:tr h="2336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2</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200</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98</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2"/>
                  </a:ext>
                </a:extLst>
              </a:tr>
              <a:tr h="2336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3</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300</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2</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97</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3"/>
                  </a:ext>
                </a:extLst>
              </a:tr>
            </a:tbl>
          </a:graphicData>
        </a:graphic>
      </p:graphicFrame>
      <p:sp>
        <p:nvSpPr>
          <p:cNvPr id="6" name="文本框 5">
            <a:extLst>
              <a:ext uri="{FF2B5EF4-FFF2-40B4-BE49-F238E27FC236}">
                <a16:creationId xmlns:a16="http://schemas.microsoft.com/office/drawing/2014/main" id="{14E7E31E-BCF2-4C43-9F65-57B32C8AF4B9}"/>
              </a:ext>
            </a:extLst>
          </p:cNvPr>
          <p:cNvSpPr txBox="1"/>
          <p:nvPr/>
        </p:nvSpPr>
        <p:spPr>
          <a:xfrm>
            <a:off x="5483432" y="659277"/>
            <a:ext cx="917367" cy="369332"/>
          </a:xfrm>
          <a:prstGeom prst="rect">
            <a:avLst/>
          </a:prstGeom>
          <a:solidFill>
            <a:srgbClr val="C00000"/>
          </a:solidFill>
        </p:spPr>
        <p:txBody>
          <a:bodyPr wrap="none" rtlCol="0">
            <a:spAutoFit/>
          </a:bodyPr>
          <a:lstStyle/>
          <a:p>
            <a:r>
              <a:rPr lang="en-US" altLang="zh-CN" b="1" i="1" dirty="0">
                <a:solidFill>
                  <a:schemeClr val="bg1"/>
                </a:solidFill>
                <a:latin typeface="Calibri" panose="020F0502020204030204" pitchFamily="34" charset="0"/>
                <a:cs typeface="Calibri" panose="020F0502020204030204" pitchFamily="34" charset="0"/>
              </a:rPr>
              <a:t>student</a:t>
            </a:r>
            <a:endParaRPr lang="zh-CN" altLang="en-US" b="1" i="1" dirty="0">
              <a:solidFill>
                <a:schemeClr val="bg1"/>
              </a:solidFill>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6E52D2C1-FF77-4833-BC7B-5865CA96BA4B}"/>
              </a:ext>
            </a:extLst>
          </p:cNvPr>
          <p:cNvSpPr txBox="1"/>
          <p:nvPr/>
        </p:nvSpPr>
        <p:spPr>
          <a:xfrm>
            <a:off x="9993860" y="659277"/>
            <a:ext cx="807722" cy="369332"/>
          </a:xfrm>
          <a:prstGeom prst="rect">
            <a:avLst/>
          </a:prstGeom>
          <a:solidFill>
            <a:srgbClr val="C00000"/>
          </a:solidFill>
        </p:spPr>
        <p:txBody>
          <a:bodyPr wrap="none" rtlCol="0">
            <a:spAutoFit/>
          </a:bodyPr>
          <a:lstStyle/>
          <a:p>
            <a:r>
              <a:rPr lang="en-US" altLang="zh-CN" b="1" i="1" dirty="0">
                <a:solidFill>
                  <a:schemeClr val="bg1"/>
                </a:solidFill>
                <a:latin typeface="Calibri" panose="020F0502020204030204" pitchFamily="34" charset="0"/>
                <a:cs typeface="Calibri" panose="020F0502020204030204" pitchFamily="34" charset="0"/>
              </a:rPr>
              <a:t>course</a:t>
            </a:r>
            <a:endParaRPr lang="zh-CN" altLang="en-US" b="1" i="1" dirty="0">
              <a:solidFill>
                <a:schemeClr val="bg1"/>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CF639749-6B69-4FE0-B6E6-EECCFC37307B}"/>
              </a:ext>
            </a:extLst>
          </p:cNvPr>
          <p:cNvSpPr txBox="1"/>
          <p:nvPr/>
        </p:nvSpPr>
        <p:spPr>
          <a:xfrm>
            <a:off x="4737715" y="5281078"/>
            <a:ext cx="745717" cy="369332"/>
          </a:xfrm>
          <a:prstGeom prst="rect">
            <a:avLst/>
          </a:prstGeom>
          <a:solidFill>
            <a:srgbClr val="C00000"/>
          </a:solidFill>
        </p:spPr>
        <p:txBody>
          <a:bodyPr wrap="none" rtlCol="0">
            <a:spAutoFit/>
          </a:bodyPr>
          <a:lstStyle/>
          <a:p>
            <a:r>
              <a:rPr lang="en-US" altLang="zh-CN" b="1" i="1" dirty="0">
                <a:solidFill>
                  <a:schemeClr val="bg1"/>
                </a:solidFill>
                <a:latin typeface="Calibri" panose="020F0502020204030204" pitchFamily="34" charset="0"/>
                <a:cs typeface="Calibri" panose="020F0502020204030204" pitchFamily="34" charset="0"/>
              </a:rPr>
              <a:t>grade</a:t>
            </a:r>
            <a:endParaRPr lang="zh-CN" altLang="en-US" b="1" i="1" dirty="0">
              <a:solidFill>
                <a:schemeClr val="bg1"/>
              </a:solidFill>
              <a:latin typeface="Calibri" panose="020F0502020204030204" pitchFamily="34" charset="0"/>
              <a:cs typeface="Calibri" panose="020F0502020204030204" pitchFamily="34" charset="0"/>
            </a:endParaRPr>
          </a:p>
        </p:txBody>
      </p:sp>
      <p:cxnSp>
        <p:nvCxnSpPr>
          <p:cNvPr id="12" name="连接符: 肘形 11">
            <a:extLst>
              <a:ext uri="{FF2B5EF4-FFF2-40B4-BE49-F238E27FC236}">
                <a16:creationId xmlns:a16="http://schemas.microsoft.com/office/drawing/2014/main" id="{DE881873-DD1F-4675-BC86-C235ADE6BE49}"/>
              </a:ext>
            </a:extLst>
          </p:cNvPr>
          <p:cNvCxnSpPr>
            <a:cxnSpLocks/>
          </p:cNvCxnSpPr>
          <p:nvPr/>
        </p:nvCxnSpPr>
        <p:spPr>
          <a:xfrm rot="16200000" flipH="1">
            <a:off x="-48768" y="2023872"/>
            <a:ext cx="3011424" cy="2206752"/>
          </a:xfrm>
          <a:prstGeom prst="bentConnector3">
            <a:avLst>
              <a:gd name="adj1" fmla="val 8076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80128F8-9CE7-4C3A-9C30-589C0E61AF7D}"/>
              </a:ext>
            </a:extLst>
          </p:cNvPr>
          <p:cNvCxnSpPr>
            <a:cxnSpLocks/>
          </p:cNvCxnSpPr>
          <p:nvPr/>
        </p:nvCxnSpPr>
        <p:spPr>
          <a:xfrm>
            <a:off x="353568" y="1621535"/>
            <a:ext cx="21793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DEEAA40C-0813-4859-B6A9-FC2FA652242D}"/>
              </a:ext>
            </a:extLst>
          </p:cNvPr>
          <p:cNvGrpSpPr/>
          <p:nvPr/>
        </p:nvGrpSpPr>
        <p:grpSpPr>
          <a:xfrm>
            <a:off x="3243072" y="1475232"/>
            <a:ext cx="4181856" cy="3188745"/>
            <a:chOff x="3243072" y="1475232"/>
            <a:chExt cx="4181856" cy="3188745"/>
          </a:xfrm>
        </p:grpSpPr>
        <p:cxnSp>
          <p:nvCxnSpPr>
            <p:cNvPr id="30" name="直接连接符 29">
              <a:extLst>
                <a:ext uri="{FF2B5EF4-FFF2-40B4-BE49-F238E27FC236}">
                  <a16:creationId xmlns:a16="http://schemas.microsoft.com/office/drawing/2014/main" id="{B5184410-5A5A-4AB8-A0DA-922CD4952572}"/>
                </a:ext>
              </a:extLst>
            </p:cNvPr>
            <p:cNvCxnSpPr/>
            <p:nvPr/>
          </p:nvCxnSpPr>
          <p:spPr>
            <a:xfrm flipH="1">
              <a:off x="7120128" y="1475232"/>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EE6864A-90D1-4C3F-9FF3-7DD85A2625E5}"/>
                </a:ext>
              </a:extLst>
            </p:cNvPr>
            <p:cNvCxnSpPr>
              <a:cxnSpLocks/>
            </p:cNvCxnSpPr>
            <p:nvPr/>
          </p:nvCxnSpPr>
          <p:spPr>
            <a:xfrm>
              <a:off x="7120128" y="1475232"/>
              <a:ext cx="0" cy="293827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2223476-999D-411B-B89B-4EDA020B6606}"/>
                </a:ext>
              </a:extLst>
            </p:cNvPr>
            <p:cNvCxnSpPr/>
            <p:nvPr/>
          </p:nvCxnSpPr>
          <p:spPr>
            <a:xfrm flipH="1">
              <a:off x="3243072" y="4413504"/>
              <a:ext cx="387705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2D3D739-B130-4308-9667-629178DF22EA}"/>
                </a:ext>
              </a:extLst>
            </p:cNvPr>
            <p:cNvCxnSpPr/>
            <p:nvPr/>
          </p:nvCxnSpPr>
          <p:spPr>
            <a:xfrm>
              <a:off x="3243072" y="4413504"/>
              <a:ext cx="0" cy="25047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对话气泡: 矩形 42">
            <a:extLst>
              <a:ext uri="{FF2B5EF4-FFF2-40B4-BE49-F238E27FC236}">
                <a16:creationId xmlns:a16="http://schemas.microsoft.com/office/drawing/2014/main" id="{D7E081D4-8661-4488-A843-C5DA994A8DE0}"/>
              </a:ext>
            </a:extLst>
          </p:cNvPr>
          <p:cNvSpPr/>
          <p:nvPr/>
        </p:nvSpPr>
        <p:spPr>
          <a:xfrm>
            <a:off x="7839458" y="3184065"/>
            <a:ext cx="853430" cy="424767"/>
          </a:xfrm>
          <a:prstGeom prst="wedgeRectCallout">
            <a:avLst>
              <a:gd name="adj1" fmla="val -43499"/>
              <a:gd name="adj2" fmla="val -10462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主键</a:t>
            </a:r>
          </a:p>
        </p:txBody>
      </p:sp>
      <p:sp>
        <p:nvSpPr>
          <p:cNvPr id="45" name="对话气泡: 矩形 44">
            <a:extLst>
              <a:ext uri="{FF2B5EF4-FFF2-40B4-BE49-F238E27FC236}">
                <a16:creationId xmlns:a16="http://schemas.microsoft.com/office/drawing/2014/main" id="{AD3742EB-B268-4FDD-895C-E8095867D397}"/>
              </a:ext>
            </a:extLst>
          </p:cNvPr>
          <p:cNvSpPr/>
          <p:nvPr/>
        </p:nvSpPr>
        <p:spPr>
          <a:xfrm>
            <a:off x="353568" y="4336746"/>
            <a:ext cx="853430" cy="424767"/>
          </a:xfrm>
          <a:prstGeom prst="wedgeRectCallout">
            <a:avLst>
              <a:gd name="adj1" fmla="val 6502"/>
              <a:gd name="adj2" fmla="val -14768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主键</a:t>
            </a:r>
          </a:p>
        </p:txBody>
      </p:sp>
      <p:sp>
        <p:nvSpPr>
          <p:cNvPr id="47" name="对话气泡: 矩形 46">
            <a:extLst>
              <a:ext uri="{FF2B5EF4-FFF2-40B4-BE49-F238E27FC236}">
                <a16:creationId xmlns:a16="http://schemas.microsoft.com/office/drawing/2014/main" id="{E31F5A3F-5BF6-41FF-9D17-B8E8258F586D}"/>
              </a:ext>
            </a:extLst>
          </p:cNvPr>
          <p:cNvSpPr/>
          <p:nvPr/>
        </p:nvSpPr>
        <p:spPr>
          <a:xfrm>
            <a:off x="603514" y="4960609"/>
            <a:ext cx="853430" cy="424767"/>
          </a:xfrm>
          <a:prstGeom prst="wedgeRectCallout">
            <a:avLst>
              <a:gd name="adj1" fmla="val 77931"/>
              <a:gd name="adj2" fmla="val -15647"/>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主键</a:t>
            </a:r>
          </a:p>
        </p:txBody>
      </p:sp>
    </p:spTree>
    <p:extLst>
      <p:ext uri="{BB962C8B-B14F-4D97-AF65-F5344CB8AC3E}">
        <p14:creationId xmlns:p14="http://schemas.microsoft.com/office/powerpoint/2010/main" val="351315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关系代数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sp>
        <p:nvSpPr>
          <p:cNvPr id="10" name="内容占位符 2">
            <a:extLst>
              <a:ext uri="{FF2B5EF4-FFF2-40B4-BE49-F238E27FC236}">
                <a16:creationId xmlns:a16="http://schemas.microsoft.com/office/drawing/2014/main" id="{A5B793EF-553C-4950-A6A3-C8A03E97A08E}"/>
              </a:ext>
            </a:extLst>
          </p:cNvPr>
          <p:cNvSpPr txBox="1">
            <a:spLocks/>
          </p:cNvSpPr>
          <p:nvPr/>
        </p:nvSpPr>
        <p:spPr>
          <a:xfrm>
            <a:off x="571500" y="1196975"/>
            <a:ext cx="10613136" cy="4464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zh-CN" altLang="en-US" sz="2800" b="1">
                <a:solidFill>
                  <a:srgbClr val="C00000"/>
                </a:solidFill>
                <a:latin typeface="+mj-lt"/>
                <a:ea typeface="黑体" pitchFamily="49" charset="-122"/>
              </a:rPr>
              <a:t>关系代数</a:t>
            </a:r>
            <a:r>
              <a:rPr lang="zh-CN" altLang="en-US" sz="2800">
                <a:latin typeface="+mj-lt"/>
                <a:ea typeface="黑体" pitchFamily="49" charset="-122"/>
              </a:rPr>
              <a:t>是一种抽象的查询语言，用对关系的运算来表达查询，作为研究关系数据语言的数学工具。</a:t>
            </a:r>
            <a:endParaRPr lang="en-US" altLang="zh-CN" sz="2800" dirty="0">
              <a:latin typeface="+mj-lt"/>
              <a:ea typeface="黑体" pitchFamily="49" charset="-122"/>
            </a:endParaRPr>
          </a:p>
          <a:p>
            <a:pPr>
              <a:spcAft>
                <a:spcPts val="600"/>
              </a:spcAft>
            </a:pPr>
            <a:r>
              <a:rPr lang="zh-CN" altLang="en-US" sz="2800">
                <a:latin typeface="+mj-lt"/>
                <a:ea typeface="黑体" pitchFamily="49" charset="-122"/>
              </a:rPr>
              <a:t>集合运算</a:t>
            </a:r>
            <a:endParaRPr lang="en-US" altLang="zh-CN" sz="2800" dirty="0">
              <a:latin typeface="+mj-lt"/>
              <a:ea typeface="黑体" pitchFamily="49" charset="-122"/>
            </a:endParaRPr>
          </a:p>
          <a:p>
            <a:pPr lvl="1">
              <a:spcAft>
                <a:spcPts val="600"/>
              </a:spcAft>
            </a:pPr>
            <a:r>
              <a:rPr lang="zh-CN" altLang="en-US" sz="2400">
                <a:latin typeface="+mj-lt"/>
                <a:ea typeface="黑体" pitchFamily="49" charset="-122"/>
              </a:rPr>
              <a:t>并、交、差、广义笛卡尔积</a:t>
            </a:r>
            <a:endParaRPr lang="en-US" altLang="zh-CN" sz="2400" dirty="0">
              <a:latin typeface="+mj-lt"/>
              <a:ea typeface="黑体" pitchFamily="49" charset="-122"/>
            </a:endParaRPr>
          </a:p>
          <a:p>
            <a:pPr>
              <a:spcAft>
                <a:spcPts val="600"/>
              </a:spcAft>
            </a:pPr>
            <a:r>
              <a:rPr lang="zh-CN" altLang="en-US" sz="2800">
                <a:latin typeface="+mj-lt"/>
                <a:ea typeface="黑体" pitchFamily="49" charset="-122"/>
              </a:rPr>
              <a:t>关系运算</a:t>
            </a:r>
            <a:endParaRPr lang="en-US" altLang="zh-CN" sz="2800" dirty="0">
              <a:latin typeface="+mj-lt"/>
              <a:ea typeface="黑体" pitchFamily="49" charset="-122"/>
            </a:endParaRPr>
          </a:p>
          <a:p>
            <a:pPr lvl="1">
              <a:spcAft>
                <a:spcPts val="600"/>
              </a:spcAft>
            </a:pPr>
            <a:r>
              <a:rPr lang="zh-CN" altLang="en-US" sz="2400">
                <a:latin typeface="+mj-lt"/>
                <a:ea typeface="黑体" pitchFamily="49" charset="-122"/>
              </a:rPr>
              <a:t>选择（</a:t>
            </a:r>
            <a:r>
              <a:rPr lang="en-US" altLang="zh-CN" sz="2400" dirty="0">
                <a:latin typeface="+mj-lt"/>
                <a:ea typeface="黑体" pitchFamily="49" charset="-122"/>
              </a:rPr>
              <a:t>Selection</a:t>
            </a:r>
            <a:r>
              <a:rPr lang="zh-CN" altLang="en-US" sz="2400">
                <a:latin typeface="+mj-lt"/>
                <a:ea typeface="黑体" pitchFamily="49" charset="-122"/>
              </a:rPr>
              <a:t>）</a:t>
            </a:r>
            <a:endParaRPr lang="en-US" altLang="zh-CN" sz="2400" dirty="0">
              <a:latin typeface="+mj-lt"/>
              <a:ea typeface="黑体" pitchFamily="49" charset="-122"/>
            </a:endParaRPr>
          </a:p>
          <a:p>
            <a:pPr lvl="1">
              <a:spcAft>
                <a:spcPts val="600"/>
              </a:spcAft>
            </a:pPr>
            <a:r>
              <a:rPr lang="zh-CN" altLang="en-US" sz="2400">
                <a:latin typeface="+mj-lt"/>
                <a:ea typeface="黑体" pitchFamily="49" charset="-122"/>
              </a:rPr>
              <a:t>投影（</a:t>
            </a:r>
            <a:r>
              <a:rPr lang="en-US" altLang="zh-CN" sz="2400" dirty="0">
                <a:latin typeface="+mj-lt"/>
                <a:ea typeface="黑体" pitchFamily="49" charset="-122"/>
              </a:rPr>
              <a:t>Projection</a:t>
            </a:r>
            <a:r>
              <a:rPr lang="zh-CN" altLang="en-US" sz="2400">
                <a:latin typeface="+mj-lt"/>
                <a:ea typeface="黑体" pitchFamily="49" charset="-122"/>
              </a:rPr>
              <a:t>）</a:t>
            </a:r>
            <a:endParaRPr lang="en-US" altLang="zh-CN" sz="2400" dirty="0">
              <a:latin typeface="+mj-lt"/>
              <a:ea typeface="黑体" pitchFamily="49" charset="-122"/>
            </a:endParaRPr>
          </a:p>
          <a:p>
            <a:pPr lvl="1">
              <a:spcAft>
                <a:spcPts val="600"/>
              </a:spcAft>
            </a:pPr>
            <a:r>
              <a:rPr lang="zh-CN" altLang="en-US" sz="2400">
                <a:latin typeface="+mj-lt"/>
                <a:ea typeface="黑体" pitchFamily="49" charset="-122"/>
              </a:rPr>
              <a:t>连接（</a:t>
            </a:r>
            <a:r>
              <a:rPr lang="en-US" altLang="zh-CN" sz="2400" dirty="0">
                <a:latin typeface="+mj-lt"/>
                <a:ea typeface="黑体" pitchFamily="49" charset="-122"/>
              </a:rPr>
              <a:t>Join</a:t>
            </a:r>
            <a:r>
              <a:rPr lang="zh-CN" altLang="en-US" sz="2400">
                <a:latin typeface="+mj-lt"/>
                <a:ea typeface="黑体" pitchFamily="49" charset="-122"/>
              </a:rPr>
              <a:t>）</a:t>
            </a:r>
            <a:endParaRPr lang="en-US" altLang="zh-CN" sz="2400" dirty="0">
              <a:latin typeface="+mj-lt"/>
              <a:ea typeface="黑体" pitchFamily="49" charset="-122"/>
            </a:endParaRPr>
          </a:p>
          <a:p>
            <a:pPr lvl="1">
              <a:spcAft>
                <a:spcPts val="600"/>
              </a:spcAft>
            </a:pPr>
            <a:r>
              <a:rPr lang="zh-CN" altLang="en-US" sz="2400">
                <a:latin typeface="+mj-lt"/>
                <a:ea typeface="黑体" pitchFamily="49" charset="-122"/>
              </a:rPr>
              <a:t>除（</a:t>
            </a:r>
            <a:r>
              <a:rPr lang="en-US" altLang="zh-CN" sz="2400" dirty="0">
                <a:latin typeface="+mj-lt"/>
                <a:ea typeface="黑体" pitchFamily="49" charset="-122"/>
              </a:rPr>
              <a:t>Division</a:t>
            </a:r>
            <a:r>
              <a:rPr lang="zh-CN" altLang="en-US" sz="2400">
                <a:latin typeface="+mj-lt"/>
                <a:ea typeface="黑体" pitchFamily="49" charset="-122"/>
              </a:rPr>
              <a:t>）</a:t>
            </a:r>
            <a:endParaRPr lang="zh-CN" altLang="en-US" sz="2400" dirty="0">
              <a:latin typeface="+mj-lt"/>
              <a:ea typeface="黑体" pitchFamily="49" charset="-122"/>
            </a:endParaRPr>
          </a:p>
        </p:txBody>
      </p:sp>
      <p:pic>
        <p:nvPicPr>
          <p:cNvPr id="2" name="Picture 2">
            <a:extLst>
              <a:ext uri="{FF2B5EF4-FFF2-40B4-BE49-F238E27FC236}">
                <a16:creationId xmlns:a16="http://schemas.microsoft.com/office/drawing/2014/main" id="{75691440-B432-443D-9A6F-1C7BCDE58219}"/>
              </a:ext>
            </a:extLst>
          </p:cNvPr>
          <p:cNvPicPr>
            <a:picLocks noChangeAspect="1" noChangeArrowheads="1"/>
          </p:cNvPicPr>
          <p:nvPr/>
        </p:nvPicPr>
        <p:blipFill>
          <a:blip r:embed="rId2" cstate="print"/>
          <a:srcRect/>
          <a:stretch>
            <a:fillRect/>
          </a:stretch>
        </p:blipFill>
        <p:spPr bwMode="auto">
          <a:xfrm>
            <a:off x="6550152" y="1995685"/>
            <a:ext cx="5070348" cy="3497157"/>
          </a:xfrm>
          <a:prstGeom prst="rect">
            <a:avLst/>
          </a:prstGeom>
          <a:noFill/>
          <a:ln w="9525">
            <a:noFill/>
            <a:miter lim="800000"/>
            <a:headEnd/>
            <a:tailEnd/>
          </a:ln>
        </p:spPr>
      </p:pic>
    </p:spTree>
    <p:extLst>
      <p:ext uri="{BB962C8B-B14F-4D97-AF65-F5344CB8AC3E}">
        <p14:creationId xmlns:p14="http://schemas.microsoft.com/office/powerpoint/2010/main" val="2732174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索引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7.2  </a:t>
            </a:r>
            <a:r>
              <a:rPr lang="zh-CN" altLang="en-US" dirty="0"/>
              <a:t>关系数据库</a:t>
            </a:r>
          </a:p>
        </p:txBody>
      </p:sp>
      <p:pic>
        <p:nvPicPr>
          <p:cNvPr id="5" name="图片 4" descr="图示&#10;&#10;描述已自动生成">
            <a:extLst>
              <a:ext uri="{FF2B5EF4-FFF2-40B4-BE49-F238E27FC236}">
                <a16:creationId xmlns:a16="http://schemas.microsoft.com/office/drawing/2014/main" id="{181753AF-3606-453F-8C9D-8A8491E31886}"/>
              </a:ext>
            </a:extLst>
          </p:cNvPr>
          <p:cNvPicPr>
            <a:picLocks noChangeAspect="1"/>
          </p:cNvPicPr>
          <p:nvPr/>
        </p:nvPicPr>
        <p:blipFill>
          <a:blip r:embed="rId2"/>
          <a:stretch>
            <a:fillRect/>
          </a:stretch>
        </p:blipFill>
        <p:spPr>
          <a:xfrm>
            <a:off x="2676343" y="2617002"/>
            <a:ext cx="6839313" cy="2936124"/>
          </a:xfrm>
          <a:prstGeom prst="rect">
            <a:avLst/>
          </a:prstGeom>
        </p:spPr>
      </p:pic>
      <p:sp>
        <p:nvSpPr>
          <p:cNvPr id="6" name="文本框 5">
            <a:extLst>
              <a:ext uri="{FF2B5EF4-FFF2-40B4-BE49-F238E27FC236}">
                <a16:creationId xmlns:a16="http://schemas.microsoft.com/office/drawing/2014/main" id="{6B6E5667-4FAE-4010-96D5-D82FBB12CB61}"/>
              </a:ext>
            </a:extLst>
          </p:cNvPr>
          <p:cNvSpPr txBox="1"/>
          <p:nvPr/>
        </p:nvSpPr>
        <p:spPr>
          <a:xfrm>
            <a:off x="571500" y="1360774"/>
            <a:ext cx="683931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solidFill>
                  <a:schemeClr val="tx2"/>
                </a:solidFill>
                <a:latin typeface="黑体" panose="02010609060101010101" pitchFamily="49" charset="-122"/>
                <a:ea typeface="黑体" panose="02010609060101010101" pitchFamily="49" charset="-122"/>
              </a:rPr>
              <a:t>DBMS</a:t>
            </a:r>
            <a:r>
              <a:rPr lang="zh-CN" altLang="en-US" sz="2400" dirty="0">
                <a:solidFill>
                  <a:schemeClr val="tx2"/>
                </a:solidFill>
                <a:latin typeface="黑体" panose="02010609060101010101" pitchFamily="49" charset="-122"/>
                <a:ea typeface="黑体" panose="02010609060101010101" pitchFamily="49" charset="-122"/>
              </a:rPr>
              <a:t>为每个</a:t>
            </a:r>
            <a:r>
              <a:rPr lang="zh-CN" altLang="en-US" sz="2400" dirty="0">
                <a:solidFill>
                  <a:srgbClr val="C00000"/>
                </a:solidFill>
                <a:latin typeface="黑体" panose="02010609060101010101" pitchFamily="49" charset="-122"/>
                <a:ea typeface="黑体" panose="02010609060101010101" pitchFamily="49" charset="-122"/>
              </a:rPr>
              <a:t>主键</a:t>
            </a:r>
            <a:r>
              <a:rPr lang="zh-CN" altLang="en-US" sz="2400" dirty="0">
                <a:solidFill>
                  <a:schemeClr val="tx2"/>
                </a:solidFill>
                <a:latin typeface="黑体" panose="02010609060101010101" pitchFamily="49" charset="-122"/>
                <a:ea typeface="黑体" panose="02010609060101010101" pitchFamily="49" charset="-122"/>
              </a:rPr>
              <a:t>建立一个索引</a:t>
            </a:r>
            <a:endParaRPr lang="en-US" altLang="zh-CN" sz="2400" dirty="0">
              <a:solidFill>
                <a:schemeClr val="tx2"/>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为具有</a:t>
            </a:r>
            <a:r>
              <a:rPr lang="zh-CN" altLang="en-US" sz="2400" dirty="0">
                <a:solidFill>
                  <a:srgbClr val="C00000"/>
                </a:solidFill>
                <a:latin typeface="黑体" panose="02010609060101010101" pitchFamily="49" charset="-122"/>
                <a:ea typeface="黑体" panose="02010609060101010101" pitchFamily="49" charset="-122"/>
              </a:rPr>
              <a:t>唯一约束性</a:t>
            </a:r>
            <a:r>
              <a:rPr lang="zh-CN" altLang="en-US" sz="2400" dirty="0">
                <a:solidFill>
                  <a:schemeClr val="tx2"/>
                </a:solidFill>
                <a:latin typeface="黑体" panose="02010609060101010101" pitchFamily="49" charset="-122"/>
                <a:ea typeface="黑体" panose="02010609060101010101" pitchFamily="49" charset="-122"/>
              </a:rPr>
              <a:t>的字段自动建立索引</a:t>
            </a:r>
            <a:endParaRPr lang="en-US" altLang="zh-CN" sz="2400" dirty="0">
              <a:solidFill>
                <a:schemeClr val="tx2"/>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对于经常检索的字段，可为其建立额外的索引</a:t>
            </a:r>
          </a:p>
        </p:txBody>
      </p:sp>
      <p:sp>
        <p:nvSpPr>
          <p:cNvPr id="7" name="文本框 6">
            <a:extLst>
              <a:ext uri="{FF2B5EF4-FFF2-40B4-BE49-F238E27FC236}">
                <a16:creationId xmlns:a16="http://schemas.microsoft.com/office/drawing/2014/main" id="{70D8D058-62D6-42C0-B487-78E36D2493CE}"/>
              </a:ext>
            </a:extLst>
          </p:cNvPr>
          <p:cNvSpPr txBox="1"/>
          <p:nvPr/>
        </p:nvSpPr>
        <p:spPr>
          <a:xfrm>
            <a:off x="7890370" y="1545439"/>
            <a:ext cx="3967760" cy="830997"/>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solidFill>
                  <a:schemeClr val="tx2"/>
                </a:solidFill>
                <a:latin typeface="黑体" panose="02010609060101010101" pitchFamily="49" charset="-122"/>
                <a:ea typeface="黑体" panose="02010609060101010101" pitchFamily="49" charset="-122"/>
              </a:rPr>
              <a:t>快速查询</a:t>
            </a:r>
            <a:endParaRPr lang="en-US" altLang="zh-CN" sz="2400"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ü"/>
            </a:pPr>
            <a:r>
              <a:rPr lang="zh-CN" altLang="en-US" sz="2400" dirty="0">
                <a:solidFill>
                  <a:schemeClr val="tx2"/>
                </a:solidFill>
                <a:latin typeface="黑体" panose="02010609060101010101" pitchFamily="49" charset="-122"/>
                <a:ea typeface="黑体" panose="02010609060101010101" pitchFamily="49" charset="-122"/>
              </a:rPr>
              <a:t>对排序数据的即时访问</a:t>
            </a:r>
          </a:p>
        </p:txBody>
      </p:sp>
    </p:spTree>
    <p:extLst>
      <p:ext uri="{BB962C8B-B14F-4D97-AF65-F5344CB8AC3E}">
        <p14:creationId xmlns:p14="http://schemas.microsoft.com/office/powerpoint/2010/main" val="2344817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dirty="0"/>
              <a:t>数据库的起源与发展</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334234"/>
            <a:ext cx="4801847" cy="755650"/>
          </a:xfrm>
        </p:spPr>
        <p:txBody>
          <a:bodyPr>
            <a:normAutofit/>
          </a:bodyPr>
          <a:lstStyle/>
          <a:p>
            <a:r>
              <a:rPr lang="zh-CN" altLang="en-US" dirty="0"/>
              <a:t>关系数据库</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3674653"/>
            <a:ext cx="4801847" cy="755650"/>
          </a:xfrm>
        </p:spPr>
        <p:txBody>
          <a:bodyPr>
            <a:normAutofit/>
          </a:bodyPr>
          <a:lstStyle/>
          <a:p>
            <a:pPr marL="0" indent="0">
              <a:buNone/>
            </a:pPr>
            <a:r>
              <a:rPr lang="zh-CN" altLang="en-US" sz="3200" b="1" dirty="0"/>
              <a:t>数据仓库与</a:t>
            </a:r>
            <a:r>
              <a:rPr lang="en-US" altLang="zh-CN" sz="3200" b="1" dirty="0"/>
              <a:t>OLAP</a:t>
            </a:r>
            <a:endParaRPr lang="zh-CN" altLang="en-US" sz="3200" b="1" dirty="0"/>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83002"/>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3421"/>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7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数据库系统</a:t>
            </a:r>
            <a:endParaRPr lang="zh-CN" altLang="en-US" sz="5400"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5015072"/>
            <a:ext cx="4801847" cy="755650"/>
          </a:xfrm>
        </p:spPr>
        <p:txBody>
          <a:bodyPr/>
          <a:lstStyle/>
          <a:p>
            <a:pPr marL="0" indent="0">
              <a:buNone/>
            </a:pPr>
            <a:r>
              <a:rPr lang="en-US" altLang="zh-CN" dirty="0"/>
              <a:t>SQL</a:t>
            </a:r>
            <a:r>
              <a:rPr lang="zh-CN" altLang="en-US" dirty="0"/>
              <a:t>语言</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5063840"/>
            <a:ext cx="741082" cy="755650"/>
          </a:xfrm>
        </p:spPr>
        <p:txBody>
          <a:bodyPr/>
          <a:lstStyle/>
          <a:p>
            <a:r>
              <a:rPr lang="en-US" altLang="zh-CN" dirty="0"/>
              <a:t>4</a:t>
            </a:r>
            <a:endParaRPr lang="zh-CN" altLang="en-US" dirty="0"/>
          </a:p>
        </p:txBody>
      </p:sp>
    </p:spTree>
    <p:extLst>
      <p:ext uri="{BB962C8B-B14F-4D97-AF65-F5344CB8AC3E}">
        <p14:creationId xmlns:p14="http://schemas.microsoft.com/office/powerpoint/2010/main" val="1102096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什么是数据仓库</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8" name="内容占位符 2">
            <a:extLst>
              <a:ext uri="{FF2B5EF4-FFF2-40B4-BE49-F238E27FC236}">
                <a16:creationId xmlns:a16="http://schemas.microsoft.com/office/drawing/2014/main" id="{F3493E7D-5BF3-4680-99C0-F9E51DE2C55C}"/>
              </a:ext>
            </a:extLst>
          </p:cNvPr>
          <p:cNvSpPr txBox="1">
            <a:spLocks/>
          </p:cNvSpPr>
          <p:nvPr/>
        </p:nvSpPr>
        <p:spPr>
          <a:xfrm>
            <a:off x="571500" y="1105371"/>
            <a:ext cx="8828532" cy="31862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en-US" sz="2800" dirty="0">
                <a:solidFill>
                  <a:srgbClr val="C00000"/>
                </a:solidFill>
                <a:latin typeface="Calibri" panose="020F0502020204030204" pitchFamily="34" charset="0"/>
                <a:ea typeface="黑体" panose="02010609060101010101" pitchFamily="49" charset="-122"/>
              </a:rPr>
              <a:t>数据仓库</a:t>
            </a:r>
            <a:r>
              <a:rPr lang="zh-CN" altLang="en-US" sz="2800" dirty="0">
                <a:latin typeface="Calibri" panose="020F0502020204030204" pitchFamily="34" charset="0"/>
                <a:ea typeface="黑体" panose="02010609060101010101" pitchFamily="49" charset="-122"/>
              </a:rPr>
              <a:t>一词最早是在</a:t>
            </a:r>
            <a:r>
              <a:rPr lang="en-US" altLang="zh-CN" sz="2800" dirty="0">
                <a:latin typeface="Calibri" panose="020F0502020204030204" pitchFamily="34" charset="0"/>
                <a:ea typeface="黑体" panose="02010609060101010101" pitchFamily="49" charset="-122"/>
              </a:rPr>
              <a:t>1990</a:t>
            </a:r>
            <a:r>
              <a:rPr lang="zh-CN" altLang="en-US" sz="2800" dirty="0">
                <a:latin typeface="Calibri" panose="020F0502020204030204" pitchFamily="34" charset="0"/>
                <a:ea typeface="黑体" panose="02010609060101010101" pitchFamily="49" charset="-122"/>
              </a:rPr>
              <a:t>年，由</a:t>
            </a:r>
            <a:r>
              <a:rPr lang="en-US" altLang="zh-CN" sz="2800" dirty="0">
                <a:latin typeface="Calibri" panose="020F0502020204030204" pitchFamily="34" charset="0"/>
                <a:ea typeface="黑体" panose="02010609060101010101" pitchFamily="49" charset="-122"/>
              </a:rPr>
              <a:t>Bill </a:t>
            </a:r>
            <a:r>
              <a:rPr lang="en-US" altLang="zh-CN" sz="2800" dirty="0" err="1">
                <a:latin typeface="Calibri" panose="020F0502020204030204" pitchFamily="34" charset="0"/>
                <a:ea typeface="黑体" panose="02010609060101010101" pitchFamily="49" charset="-122"/>
              </a:rPr>
              <a:t>Inmon</a:t>
            </a:r>
            <a:r>
              <a:rPr lang="zh-CN" altLang="en-US" sz="2800" dirty="0">
                <a:latin typeface="Calibri" panose="020F0502020204030204" pitchFamily="34" charset="0"/>
                <a:ea typeface="黑体" panose="02010609060101010101" pitchFamily="49" charset="-122"/>
              </a:rPr>
              <a:t>提出的。</a:t>
            </a:r>
          </a:p>
          <a:p>
            <a:pPr>
              <a:lnSpc>
                <a:spcPct val="110000"/>
              </a:lnSpc>
              <a:spcBef>
                <a:spcPts val="600"/>
              </a:spcBef>
            </a:pPr>
            <a:r>
              <a:rPr lang="zh-CN" altLang="en-US" sz="2800" dirty="0">
                <a:latin typeface="Calibri" panose="020F0502020204030204" pitchFamily="34" charset="0"/>
                <a:ea typeface="黑体" panose="02010609060101010101" pitchFamily="49" charset="-122"/>
              </a:rPr>
              <a:t>数据仓库的四个基本特征：</a:t>
            </a:r>
          </a:p>
          <a:p>
            <a:pPr lvl="1">
              <a:lnSpc>
                <a:spcPct val="110000"/>
              </a:lnSpc>
              <a:spcBef>
                <a:spcPts val="600"/>
              </a:spcBef>
            </a:pPr>
            <a:r>
              <a:rPr lang="zh-CN" altLang="en-US" sz="2400" dirty="0">
                <a:latin typeface="Calibri" panose="020F0502020204030204" pitchFamily="34" charset="0"/>
                <a:ea typeface="黑体" panose="02010609060101010101" pitchFamily="49" charset="-122"/>
              </a:rPr>
              <a:t>数据仓库的数据是面向主题的（</a:t>
            </a:r>
            <a:r>
              <a:rPr lang="en-US" altLang="zh-CN" sz="2400" dirty="0">
                <a:latin typeface="Calibri" panose="020F0502020204030204" pitchFamily="34" charset="0"/>
                <a:ea typeface="黑体" panose="02010609060101010101" pitchFamily="49" charset="-122"/>
              </a:rPr>
              <a:t>Subject Oriented</a:t>
            </a:r>
            <a:r>
              <a:rPr lang="zh-CN" altLang="en-US" sz="2400" dirty="0">
                <a:latin typeface="Calibri" panose="020F0502020204030204" pitchFamily="34" charset="0"/>
                <a:ea typeface="黑体" panose="02010609060101010101" pitchFamily="49" charset="-122"/>
              </a:rPr>
              <a:t>）</a:t>
            </a:r>
          </a:p>
          <a:p>
            <a:pPr lvl="1">
              <a:lnSpc>
                <a:spcPct val="110000"/>
              </a:lnSpc>
              <a:spcBef>
                <a:spcPts val="600"/>
              </a:spcBef>
            </a:pPr>
            <a:r>
              <a:rPr lang="zh-CN" altLang="en-US" sz="2400" dirty="0">
                <a:latin typeface="Calibri" panose="020F0502020204030204" pitchFamily="34" charset="0"/>
                <a:ea typeface="黑体" panose="02010609060101010101" pitchFamily="49" charset="-122"/>
              </a:rPr>
              <a:t>数据仓库的数据时集成的（</a:t>
            </a:r>
            <a:r>
              <a:rPr lang="en-US" altLang="zh-CN" sz="2400" dirty="0">
                <a:latin typeface="Calibri" panose="020F0502020204030204" pitchFamily="34" charset="0"/>
                <a:ea typeface="黑体" panose="02010609060101010101" pitchFamily="49" charset="-122"/>
              </a:rPr>
              <a:t>Integrate</a:t>
            </a:r>
            <a:r>
              <a:rPr lang="zh-CN" altLang="en-US" sz="2400" dirty="0">
                <a:latin typeface="Calibri" panose="020F0502020204030204" pitchFamily="34" charset="0"/>
                <a:ea typeface="黑体" panose="02010609060101010101" pitchFamily="49" charset="-122"/>
              </a:rPr>
              <a:t>）</a:t>
            </a:r>
          </a:p>
          <a:p>
            <a:pPr lvl="1">
              <a:lnSpc>
                <a:spcPct val="110000"/>
              </a:lnSpc>
              <a:spcBef>
                <a:spcPts val="600"/>
              </a:spcBef>
            </a:pPr>
            <a:r>
              <a:rPr lang="zh-CN" altLang="en-US" sz="2400" dirty="0">
                <a:latin typeface="Calibri" panose="020F0502020204030204" pitchFamily="34" charset="0"/>
                <a:ea typeface="黑体" panose="02010609060101010101" pitchFamily="49" charset="-122"/>
              </a:rPr>
              <a:t>数据仓库的数据不可更新（</a:t>
            </a:r>
            <a:r>
              <a:rPr lang="en-US" altLang="zh-CN" sz="2400" dirty="0">
                <a:latin typeface="Calibri" panose="020F0502020204030204" pitchFamily="34" charset="0"/>
                <a:ea typeface="黑体" panose="02010609060101010101" pitchFamily="49" charset="-122"/>
              </a:rPr>
              <a:t>Non-Volatile</a:t>
            </a:r>
            <a:r>
              <a:rPr lang="zh-CN" altLang="en-US" sz="2400" dirty="0">
                <a:latin typeface="Calibri" panose="020F0502020204030204" pitchFamily="34" charset="0"/>
                <a:ea typeface="黑体" panose="02010609060101010101" pitchFamily="49" charset="-122"/>
              </a:rPr>
              <a:t>）</a:t>
            </a:r>
          </a:p>
          <a:p>
            <a:pPr lvl="1">
              <a:lnSpc>
                <a:spcPct val="110000"/>
              </a:lnSpc>
              <a:spcBef>
                <a:spcPts val="600"/>
              </a:spcBef>
            </a:pPr>
            <a:r>
              <a:rPr lang="zh-CN" altLang="en-US" sz="2400" dirty="0">
                <a:latin typeface="Calibri" panose="020F0502020204030204" pitchFamily="34" charset="0"/>
                <a:ea typeface="黑体" panose="02010609060101010101" pitchFamily="49" charset="-122"/>
              </a:rPr>
              <a:t>数据仓库的数据时随时间不断变化（</a:t>
            </a:r>
            <a:r>
              <a:rPr lang="en-US" altLang="zh-CN" sz="2400" dirty="0">
                <a:latin typeface="Calibri" panose="020F0502020204030204" pitchFamily="34" charset="0"/>
                <a:ea typeface="黑体" panose="02010609060101010101" pitchFamily="49" charset="-122"/>
              </a:rPr>
              <a:t>Time Variant</a:t>
            </a:r>
            <a:r>
              <a:rPr lang="zh-CN" altLang="en-US" sz="2400" dirty="0">
                <a:latin typeface="Calibri" panose="020F0502020204030204" pitchFamily="34" charset="0"/>
                <a:ea typeface="黑体" panose="02010609060101010101" pitchFamily="49" charset="-122"/>
              </a:rPr>
              <a:t>）的</a:t>
            </a:r>
          </a:p>
          <a:p>
            <a:pPr>
              <a:lnSpc>
                <a:spcPct val="110000"/>
              </a:lnSpc>
              <a:spcBef>
                <a:spcPts val="600"/>
              </a:spcBef>
            </a:pPr>
            <a:endParaRPr lang="zh-CN" altLang="en-US" sz="2800" dirty="0">
              <a:latin typeface="Calibri" panose="020F0502020204030204" pitchFamily="34" charset="0"/>
              <a:ea typeface="黑体" panose="02010609060101010101" pitchFamily="49" charset="-122"/>
            </a:endParaRPr>
          </a:p>
        </p:txBody>
      </p:sp>
      <p:pic>
        <p:nvPicPr>
          <p:cNvPr id="2" name="Picture 2">
            <a:extLst>
              <a:ext uri="{FF2B5EF4-FFF2-40B4-BE49-F238E27FC236}">
                <a16:creationId xmlns:a16="http://schemas.microsoft.com/office/drawing/2014/main" id="{27CE2E26-763B-44EB-A1E0-69EF3B0F1569}"/>
              </a:ext>
            </a:extLst>
          </p:cNvPr>
          <p:cNvPicPr>
            <a:picLocks noChangeAspect="1" noChangeArrowheads="1"/>
          </p:cNvPicPr>
          <p:nvPr/>
        </p:nvPicPr>
        <p:blipFill>
          <a:blip r:embed="rId2" cstate="print"/>
          <a:srcRect/>
          <a:stretch>
            <a:fillRect/>
          </a:stretch>
        </p:blipFill>
        <p:spPr bwMode="auto">
          <a:xfrm>
            <a:off x="1656606" y="4291585"/>
            <a:ext cx="4439394" cy="2428214"/>
          </a:xfrm>
          <a:prstGeom prst="rect">
            <a:avLst/>
          </a:prstGeom>
          <a:noFill/>
          <a:ln w="9525">
            <a:noFill/>
            <a:miter lim="800000"/>
            <a:headEnd/>
            <a:tailEnd/>
          </a:ln>
        </p:spPr>
      </p:pic>
    </p:spTree>
    <p:extLst>
      <p:ext uri="{BB962C8B-B14F-4D97-AF65-F5344CB8AC3E}">
        <p14:creationId xmlns:p14="http://schemas.microsoft.com/office/powerpoint/2010/main" val="4068038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什么是数据仓库</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6" name="内容占位符 2">
            <a:extLst>
              <a:ext uri="{FF2B5EF4-FFF2-40B4-BE49-F238E27FC236}">
                <a16:creationId xmlns:a16="http://schemas.microsoft.com/office/drawing/2014/main" id="{98586AED-4941-438B-BD2A-AF95D31CAEF1}"/>
              </a:ext>
            </a:extLst>
          </p:cNvPr>
          <p:cNvSpPr txBox="1">
            <a:spLocks/>
          </p:cNvSpPr>
          <p:nvPr/>
        </p:nvSpPr>
        <p:spPr>
          <a:xfrm>
            <a:off x="571500" y="1126998"/>
            <a:ext cx="10888980" cy="353183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zh-CN" altLang="en-US" sz="2800" b="1" dirty="0">
                <a:solidFill>
                  <a:srgbClr val="C00000"/>
                </a:solidFill>
                <a:latin typeface="黑体" pitchFamily="49" charset="-122"/>
                <a:ea typeface="黑体" pitchFamily="49" charset="-122"/>
              </a:rPr>
              <a:t>数据仓库</a:t>
            </a:r>
            <a:r>
              <a:rPr lang="zh-CN" altLang="en-US" sz="2800" dirty="0">
                <a:latin typeface="黑体" pitchFamily="49" charset="-122"/>
                <a:ea typeface="黑体" pitchFamily="49" charset="-122"/>
              </a:rPr>
              <a:t>是是一个面向主题的、集成的、相对稳定的、反映历史变化的数据集合，用于支持管理决策。</a:t>
            </a:r>
            <a:endParaRPr lang="en-US" altLang="zh-CN" sz="2800" dirty="0">
              <a:latin typeface="黑体" pitchFamily="49" charset="-122"/>
              <a:ea typeface="黑体" pitchFamily="49" charset="-122"/>
            </a:endParaRPr>
          </a:p>
          <a:p>
            <a:pPr>
              <a:lnSpc>
                <a:spcPct val="120000"/>
              </a:lnSpc>
              <a:spcAft>
                <a:spcPts val="600"/>
              </a:spcAft>
            </a:pPr>
            <a:r>
              <a:rPr lang="zh-CN" altLang="en-US" sz="2800" dirty="0">
                <a:latin typeface="黑体" pitchFamily="49" charset="-122"/>
                <a:ea typeface="黑体" pitchFamily="49" charset="-122"/>
              </a:rPr>
              <a:t>数据仓库的四种类型</a:t>
            </a:r>
            <a:endParaRPr lang="en-US" altLang="zh-CN" sz="2800" dirty="0">
              <a:latin typeface="黑体" pitchFamily="49" charset="-122"/>
              <a:ea typeface="黑体" pitchFamily="49" charset="-122"/>
            </a:endParaRPr>
          </a:p>
          <a:p>
            <a:pPr lvl="1">
              <a:lnSpc>
                <a:spcPct val="120000"/>
              </a:lnSpc>
              <a:spcAft>
                <a:spcPts val="600"/>
              </a:spcAft>
            </a:pPr>
            <a:r>
              <a:rPr lang="zh-CN" altLang="en-US" sz="2400" dirty="0">
                <a:latin typeface="黑体" pitchFamily="49" charset="-122"/>
                <a:ea typeface="黑体" pitchFamily="49" charset="-122"/>
              </a:rPr>
              <a:t>传统数据仓库</a:t>
            </a:r>
          </a:p>
          <a:p>
            <a:pPr lvl="1">
              <a:lnSpc>
                <a:spcPct val="120000"/>
              </a:lnSpc>
              <a:spcAft>
                <a:spcPts val="600"/>
              </a:spcAft>
            </a:pPr>
            <a:r>
              <a:rPr lang="zh-CN" altLang="en-US" sz="2400" dirty="0">
                <a:latin typeface="黑体" pitchFamily="49" charset="-122"/>
                <a:ea typeface="黑体" pitchFamily="49" charset="-122"/>
              </a:rPr>
              <a:t>实时处理数据仓库</a:t>
            </a:r>
          </a:p>
          <a:p>
            <a:pPr lvl="1">
              <a:lnSpc>
                <a:spcPct val="120000"/>
              </a:lnSpc>
              <a:spcAft>
                <a:spcPts val="600"/>
              </a:spcAft>
            </a:pPr>
            <a:r>
              <a:rPr lang="zh-CN" altLang="en-US" sz="2400" dirty="0">
                <a:latin typeface="黑体" pitchFamily="49" charset="-122"/>
                <a:ea typeface="黑体" pitchFamily="49" charset="-122"/>
              </a:rPr>
              <a:t>关联发现数据仓库</a:t>
            </a:r>
          </a:p>
          <a:p>
            <a:pPr lvl="1">
              <a:lnSpc>
                <a:spcPct val="120000"/>
              </a:lnSpc>
              <a:spcAft>
                <a:spcPts val="600"/>
              </a:spcAft>
            </a:pPr>
            <a:r>
              <a:rPr lang="zh-CN" altLang="en-US" sz="2400" dirty="0">
                <a:latin typeface="黑体" pitchFamily="49" charset="-122"/>
                <a:ea typeface="黑体" pitchFamily="49" charset="-122"/>
              </a:rPr>
              <a:t>数据集市</a:t>
            </a:r>
          </a:p>
        </p:txBody>
      </p:sp>
      <p:pic>
        <p:nvPicPr>
          <p:cNvPr id="3" name="Picture 2">
            <a:extLst>
              <a:ext uri="{FF2B5EF4-FFF2-40B4-BE49-F238E27FC236}">
                <a16:creationId xmlns:a16="http://schemas.microsoft.com/office/drawing/2014/main" id="{0F62F3FE-5685-459E-BE5E-82D80222F4B8}"/>
              </a:ext>
            </a:extLst>
          </p:cNvPr>
          <p:cNvPicPr>
            <a:picLocks noChangeAspect="1" noChangeArrowheads="1"/>
          </p:cNvPicPr>
          <p:nvPr/>
        </p:nvPicPr>
        <p:blipFill>
          <a:blip r:embed="rId2" cstate="print"/>
          <a:srcRect/>
          <a:stretch>
            <a:fillRect/>
          </a:stretch>
        </p:blipFill>
        <p:spPr bwMode="auto">
          <a:xfrm>
            <a:off x="4906522" y="2148732"/>
            <a:ext cx="5299959" cy="3225285"/>
          </a:xfrm>
          <a:prstGeom prst="rect">
            <a:avLst/>
          </a:prstGeom>
          <a:noFill/>
          <a:ln w="9525">
            <a:noFill/>
            <a:miter lim="800000"/>
            <a:headEnd/>
            <a:tailEnd/>
          </a:ln>
        </p:spPr>
      </p:pic>
    </p:spTree>
    <p:extLst>
      <p:ext uri="{BB962C8B-B14F-4D97-AF65-F5344CB8AC3E}">
        <p14:creationId xmlns:p14="http://schemas.microsoft.com/office/powerpoint/2010/main" val="2047740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数据仓库产生的原因</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6" name="内容占位符 2">
            <a:extLst>
              <a:ext uri="{FF2B5EF4-FFF2-40B4-BE49-F238E27FC236}">
                <a16:creationId xmlns:a16="http://schemas.microsoft.com/office/drawing/2014/main" id="{98586AED-4941-438B-BD2A-AF95D31CAEF1}"/>
              </a:ext>
            </a:extLst>
          </p:cNvPr>
          <p:cNvSpPr txBox="1">
            <a:spLocks/>
          </p:cNvSpPr>
          <p:nvPr/>
        </p:nvSpPr>
        <p:spPr>
          <a:xfrm>
            <a:off x="779526" y="1663080"/>
            <a:ext cx="10632948" cy="35318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457200" algn="just" defTabSz="914400" rtl="0" eaLnBrk="1" fontAlgn="auto" latinLnBrk="0" hangingPunct="1">
              <a:lnSpc>
                <a:spcPct val="130000"/>
              </a:lnSpc>
              <a:spcBef>
                <a:spcPct val="20000"/>
              </a:spcBef>
              <a:spcAft>
                <a:spcPts val="0"/>
              </a:spcAft>
              <a:buClr>
                <a:srgbClr val="4F81BD"/>
              </a:buClr>
              <a:buSzTx/>
              <a:buFont typeface="Arial" pitchFamily="34" charset="0"/>
              <a:buNone/>
              <a:tabLst/>
              <a:defRPr/>
            </a:pPr>
            <a:r>
              <a:rPr kumimoji="0" lang="zh-CN" altLang="en-US" sz="3200" b="0" i="0" u="none" strike="noStrike" kern="1200" cap="none" spc="0" normalizeH="0" baseline="0" noProof="0" dirty="0">
                <a:ln>
                  <a:noFill/>
                </a:ln>
                <a:solidFill>
                  <a:srgbClr val="C00000"/>
                </a:solidFill>
                <a:effectLst/>
                <a:uLnTx/>
                <a:uFillTx/>
                <a:latin typeface="Calibri"/>
                <a:ea typeface="黑体" pitchFamily="49" charset="-122"/>
                <a:cs typeface="+mn-cs"/>
              </a:rPr>
              <a:t>数据处理的类型</a:t>
            </a:r>
          </a:p>
          <a:p>
            <a:pPr marL="471488" marR="0" lvl="0" indent="-457200" algn="just" defTabSz="914400" rtl="0" eaLnBrk="1" fontAlgn="auto" latinLnBrk="0" hangingPunct="1">
              <a:lnSpc>
                <a:spcPct val="130000"/>
              </a:lnSpc>
              <a:spcBef>
                <a:spcPct val="20000"/>
              </a:spcBef>
              <a:spcAft>
                <a:spcPts val="0"/>
              </a:spcAft>
              <a:buClr>
                <a:prstClr val="black"/>
              </a:buClr>
              <a:buSzTx/>
              <a:buFont typeface="Wingdings" pitchFamily="2" charset="2"/>
              <a:buChar char="Ø"/>
              <a:tabLst/>
              <a:defRPr/>
            </a:pPr>
            <a:r>
              <a:rPr kumimoji="0" lang="zh-CN" altLang="en-US" sz="2800" b="0" i="0" u="none" strike="noStrike" kern="1200" cap="none" spc="0" normalizeH="0" baseline="0" noProof="0" dirty="0">
                <a:ln>
                  <a:noFill/>
                </a:ln>
                <a:solidFill>
                  <a:srgbClr val="C00000"/>
                </a:solidFill>
                <a:effectLst/>
                <a:uLnTx/>
                <a:uFillTx/>
                <a:latin typeface="Calibri"/>
                <a:ea typeface="黑体" pitchFamily="49" charset="-122"/>
                <a:cs typeface="+mn-cs"/>
              </a:rPr>
              <a:t>操作型处理</a:t>
            </a:r>
            <a:r>
              <a:rPr kumimoji="0" lang="en-US" altLang="zh-CN" sz="2800" b="0" i="0" u="none" strike="noStrike" kern="1200" cap="none" spc="0" normalizeH="0" baseline="0" noProof="0" dirty="0">
                <a:ln>
                  <a:noFill/>
                </a:ln>
                <a:solidFill>
                  <a:srgbClr val="C00000"/>
                </a:solidFill>
                <a:effectLst/>
                <a:uLnTx/>
                <a:uFillTx/>
                <a:latin typeface="Calibri"/>
                <a:ea typeface="黑体" pitchFamily="49" charset="-122"/>
                <a:cs typeface="+mn-cs"/>
              </a:rPr>
              <a:t>(OLTP)</a:t>
            </a:r>
            <a:r>
              <a:rPr kumimoji="0" lang="zh-CN" altLang="en-US" sz="2800" b="0" i="0" u="none" strike="noStrike" kern="1200" cap="none" spc="0" normalizeH="0" baseline="0" noProof="0" dirty="0">
                <a:ln>
                  <a:noFill/>
                </a:ln>
                <a:solidFill>
                  <a:srgbClr val="C00000"/>
                </a:solidFill>
                <a:effectLst/>
                <a:uLnTx/>
                <a:uFillTx/>
                <a:latin typeface="Calibri"/>
                <a:ea typeface="黑体" pitchFamily="49" charset="-122"/>
                <a:cs typeface="+mn-cs"/>
              </a:rPr>
              <a:t>：</a:t>
            </a:r>
            <a:r>
              <a:rPr kumimoji="0" lang="zh-CN" altLang="en-US" sz="2800" b="0" i="0" u="none" strike="noStrike" kern="1200" cap="none" spc="0" normalizeH="0" baseline="0" noProof="0" dirty="0">
                <a:ln>
                  <a:noFill/>
                </a:ln>
                <a:effectLst/>
                <a:uLnTx/>
                <a:uFillTx/>
                <a:latin typeface="Calibri"/>
                <a:ea typeface="黑体" pitchFamily="49" charset="-122"/>
                <a:cs typeface="+mn-cs"/>
              </a:rPr>
              <a:t>数据的收集、整理、存储、查询和增、删、改操作。</a:t>
            </a:r>
          </a:p>
          <a:p>
            <a:pPr marL="471488" marR="0" lvl="0" indent="-457200" algn="just" defTabSz="914400" rtl="0" eaLnBrk="1" fontAlgn="auto" latinLnBrk="0" hangingPunct="1">
              <a:lnSpc>
                <a:spcPct val="130000"/>
              </a:lnSpc>
              <a:spcBef>
                <a:spcPct val="20000"/>
              </a:spcBef>
              <a:spcAft>
                <a:spcPts val="0"/>
              </a:spcAft>
              <a:buClr>
                <a:prstClr val="black"/>
              </a:buClr>
              <a:buSzTx/>
              <a:buFont typeface="Wingdings" pitchFamily="2" charset="2"/>
              <a:buChar char="Ø"/>
              <a:tabLst/>
              <a:defRPr/>
            </a:pPr>
            <a:r>
              <a:rPr kumimoji="0" lang="zh-CN" altLang="en-US" sz="2800" b="0" i="0" u="none" strike="noStrike" kern="1200" cap="none" spc="0" normalizeH="0" baseline="0" noProof="0" dirty="0">
                <a:ln>
                  <a:noFill/>
                </a:ln>
                <a:solidFill>
                  <a:srgbClr val="C00000"/>
                </a:solidFill>
                <a:effectLst/>
                <a:uLnTx/>
                <a:uFillTx/>
                <a:latin typeface="Calibri"/>
                <a:ea typeface="黑体" pitchFamily="49" charset="-122"/>
                <a:cs typeface="+mn-cs"/>
              </a:rPr>
              <a:t>分析型处理</a:t>
            </a:r>
            <a:r>
              <a:rPr kumimoji="0" lang="en-US" altLang="zh-CN" sz="2800" b="0" i="0" u="none" strike="noStrike" kern="1200" cap="none" spc="0" normalizeH="0" baseline="0" noProof="0" dirty="0">
                <a:ln>
                  <a:noFill/>
                </a:ln>
                <a:solidFill>
                  <a:srgbClr val="C00000"/>
                </a:solidFill>
                <a:effectLst/>
                <a:uLnTx/>
                <a:uFillTx/>
                <a:latin typeface="Calibri"/>
                <a:ea typeface="黑体" pitchFamily="49" charset="-122"/>
                <a:cs typeface="+mn-cs"/>
              </a:rPr>
              <a:t>(OLAP)</a:t>
            </a:r>
            <a:r>
              <a:rPr kumimoji="0" lang="zh-CN" altLang="en-US" sz="2800" b="0" i="0" u="none" strike="noStrike" kern="1200" cap="none" spc="0" normalizeH="0" baseline="0" noProof="0" dirty="0">
                <a:ln>
                  <a:noFill/>
                </a:ln>
                <a:solidFill>
                  <a:srgbClr val="C00000"/>
                </a:solidFill>
                <a:effectLst/>
                <a:uLnTx/>
                <a:uFillTx/>
                <a:latin typeface="Calibri"/>
                <a:ea typeface="黑体" pitchFamily="49" charset="-122"/>
                <a:cs typeface="+mn-cs"/>
              </a:rPr>
              <a:t>：</a:t>
            </a:r>
            <a:r>
              <a:rPr kumimoji="0" lang="zh-CN" altLang="en-US" sz="2800" b="0" i="0" u="none" strike="noStrike" kern="1200" cap="none" spc="0" normalizeH="0" baseline="0" noProof="0" dirty="0">
                <a:ln>
                  <a:noFill/>
                </a:ln>
                <a:effectLst/>
                <a:uLnTx/>
                <a:uFillTx/>
                <a:latin typeface="Calibri"/>
                <a:ea typeface="黑体" pitchFamily="49" charset="-122"/>
                <a:cs typeface="+mn-cs"/>
              </a:rPr>
              <a:t>数据的再加工，往往要访问大量的历史数据，进行复杂的统计分析。</a:t>
            </a:r>
          </a:p>
        </p:txBody>
      </p:sp>
    </p:spTree>
    <p:extLst>
      <p:ext uri="{BB962C8B-B14F-4D97-AF65-F5344CB8AC3E}">
        <p14:creationId xmlns:p14="http://schemas.microsoft.com/office/powerpoint/2010/main" val="118831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与传统数据库的区别</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5" name="内容占位符 2">
            <a:extLst>
              <a:ext uri="{FF2B5EF4-FFF2-40B4-BE49-F238E27FC236}">
                <a16:creationId xmlns:a16="http://schemas.microsoft.com/office/drawing/2014/main" id="{0C18FA14-A0E4-460A-9F40-BD6D204AC110}"/>
              </a:ext>
            </a:extLst>
          </p:cNvPr>
          <p:cNvSpPr txBox="1">
            <a:spLocks/>
          </p:cNvSpPr>
          <p:nvPr/>
        </p:nvSpPr>
        <p:spPr>
          <a:xfrm>
            <a:off x="571500" y="1193294"/>
            <a:ext cx="10649712" cy="44709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800">
                <a:latin typeface="黑体" panose="02010609060101010101" pitchFamily="49" charset="-122"/>
                <a:ea typeface="黑体" panose="02010609060101010101" pitchFamily="49" charset="-122"/>
              </a:rPr>
              <a:t>是数据库系统的主要应用</a:t>
            </a:r>
          </a:p>
          <a:p>
            <a:pPr>
              <a:lnSpc>
                <a:spcPct val="110000"/>
              </a:lnSpc>
            </a:pPr>
            <a:r>
              <a:rPr lang="zh-CN" altLang="en-US" sz="2800">
                <a:latin typeface="黑体" panose="02010609060101010101" pitchFamily="49" charset="-122"/>
                <a:ea typeface="黑体" panose="02010609060101010101" pitchFamily="49" charset="-122"/>
              </a:rPr>
              <a:t>特点：数据存取频率高、响应时间要快、存取数据量小、数据存储正确可靠。</a:t>
            </a:r>
            <a:endParaRPr lang="en-US" altLang="zh-CN" sz="2800">
              <a:latin typeface="黑体" panose="02010609060101010101" pitchFamily="49" charset="-122"/>
              <a:ea typeface="黑体" panose="02010609060101010101" pitchFamily="49" charset="-122"/>
            </a:endParaRPr>
          </a:p>
          <a:p>
            <a:pPr>
              <a:lnSpc>
                <a:spcPct val="110000"/>
              </a:lnSpc>
            </a:pPr>
            <a:r>
              <a:rPr lang="zh-CN" altLang="en-US" sz="2800">
                <a:latin typeface="黑体" panose="02010609060101010101" pitchFamily="49" charset="-122"/>
                <a:ea typeface="黑体" panose="02010609060101010101" pitchFamily="49" charset="-122"/>
              </a:rPr>
              <a:t>为了有效地对事务进行处理，数据库管理系统在技术和管理上采取了很多措施：</a:t>
            </a:r>
          </a:p>
          <a:p>
            <a:pPr lvl="1">
              <a:lnSpc>
                <a:spcPct val="110000"/>
              </a:lnSpc>
            </a:pPr>
            <a:r>
              <a:rPr lang="zh-CN" altLang="en-US" sz="2400">
                <a:latin typeface="黑体" panose="02010609060101010101" pitchFamily="49" charset="-122"/>
                <a:ea typeface="黑体" panose="02010609060101010101" pitchFamily="49" charset="-122"/>
              </a:rPr>
              <a:t>提出了事务的概念</a:t>
            </a:r>
          </a:p>
          <a:p>
            <a:pPr lvl="1">
              <a:lnSpc>
                <a:spcPct val="110000"/>
              </a:lnSpc>
            </a:pPr>
            <a:r>
              <a:rPr lang="zh-CN" altLang="en-US" sz="2400">
                <a:latin typeface="黑体" panose="02010609060101010101" pitchFamily="49" charset="-122"/>
                <a:ea typeface="黑体" panose="02010609060101010101" pitchFamily="49" charset="-122"/>
              </a:rPr>
              <a:t>采用日志、备份等恢复技术和并发控制技术</a:t>
            </a:r>
          </a:p>
          <a:p>
            <a:pPr lvl="1">
              <a:lnSpc>
                <a:spcPct val="110000"/>
              </a:lnSpc>
            </a:pPr>
            <a:r>
              <a:rPr lang="zh-CN" altLang="en-US" sz="2400">
                <a:latin typeface="黑体" panose="02010609060101010101" pitchFamily="49" charset="-122"/>
                <a:ea typeface="黑体" panose="02010609060101010101" pitchFamily="49" charset="-122"/>
              </a:rPr>
              <a:t>采用索引技术快速定位数据</a:t>
            </a:r>
          </a:p>
          <a:p>
            <a:pPr>
              <a:lnSpc>
                <a:spcPct val="110000"/>
              </a:lnSpc>
            </a:pPr>
            <a:endParaRPr lang="zh-CN" altLang="en-US" sz="2800" dirty="0">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D51AE484-C5E7-47D1-BBC5-4DA3728EC3DD}"/>
              </a:ext>
            </a:extLst>
          </p:cNvPr>
          <p:cNvSpPr txBox="1"/>
          <p:nvPr/>
        </p:nvSpPr>
        <p:spPr>
          <a:xfrm>
            <a:off x="2403762" y="5793582"/>
            <a:ext cx="2698175"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操作型数据处理</a:t>
            </a:r>
          </a:p>
        </p:txBody>
      </p:sp>
    </p:spTree>
    <p:extLst>
      <p:ext uri="{BB962C8B-B14F-4D97-AF65-F5344CB8AC3E}">
        <p14:creationId xmlns:p14="http://schemas.microsoft.com/office/powerpoint/2010/main" val="3366024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与传统数据库的区别</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5" name="内容占位符 2">
            <a:extLst>
              <a:ext uri="{FF2B5EF4-FFF2-40B4-BE49-F238E27FC236}">
                <a16:creationId xmlns:a16="http://schemas.microsoft.com/office/drawing/2014/main" id="{0C18FA14-A0E4-460A-9F40-BD6D204AC110}"/>
              </a:ext>
            </a:extLst>
          </p:cNvPr>
          <p:cNvSpPr txBox="1">
            <a:spLocks/>
          </p:cNvSpPr>
          <p:nvPr/>
        </p:nvSpPr>
        <p:spPr>
          <a:xfrm>
            <a:off x="571500" y="1191772"/>
            <a:ext cx="11132820" cy="44709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黑体" panose="02010609060101010101" pitchFamily="49" charset="-122"/>
                <a:ea typeface="黑体" panose="02010609060101010101" pitchFamily="49" charset="-122"/>
              </a:rPr>
              <a:t>典型的分析型应用就是</a:t>
            </a:r>
            <a:r>
              <a:rPr lang="zh-CN" altLang="en-US" sz="2400" dirty="0">
                <a:solidFill>
                  <a:srgbClr val="C00000"/>
                </a:solidFill>
                <a:latin typeface="黑体" panose="02010609060101010101" pitchFamily="49" charset="-122"/>
                <a:ea typeface="黑体" panose="02010609060101010101" pitchFamily="49" charset="-122"/>
              </a:rPr>
              <a:t>决策支持系统</a:t>
            </a:r>
            <a:r>
              <a:rPr lang="zh-CN" altLang="en-US" sz="2400" dirty="0">
                <a:latin typeface="黑体" panose="02010609060101010101" pitchFamily="49" charset="-122"/>
                <a:ea typeface="黑体" panose="02010609060101010101" pitchFamily="49" charset="-122"/>
              </a:rPr>
              <a:t>。</a:t>
            </a:r>
          </a:p>
          <a:p>
            <a:r>
              <a:rPr lang="zh-CN" altLang="en-US" sz="2400" dirty="0">
                <a:latin typeface="黑体" panose="02010609060101010101" pitchFamily="49" charset="-122"/>
                <a:ea typeface="黑体" panose="02010609060101010101" pitchFamily="49" charset="-122"/>
              </a:rPr>
              <a:t>需要具备的基本功能是：建立各种数学模型，对数据统计分析，得出有用的信息作为决策的依据。</a:t>
            </a:r>
          </a:p>
          <a:p>
            <a:r>
              <a:rPr lang="zh-CN" altLang="en-US" sz="2400" dirty="0">
                <a:latin typeface="黑体" panose="02010609060101010101" pitchFamily="49" charset="-122"/>
                <a:ea typeface="黑体" panose="02010609060101010101" pitchFamily="49" charset="-122"/>
              </a:rPr>
              <a:t>常规应用实例：某产品的销售经理希望通过调整该产品在各零售店的分配数量来扩大其销售量。</a:t>
            </a:r>
          </a:p>
          <a:p>
            <a:pPr lvl="1"/>
            <a:r>
              <a:rPr lang="zh-CN" altLang="en-US" sz="2000" dirty="0">
                <a:latin typeface="黑体" panose="02010609060101010101" pitchFamily="49" charset="-122"/>
                <a:ea typeface="黑体" panose="02010609060101010101" pitchFamily="49" charset="-122"/>
              </a:rPr>
              <a:t>需要查询历史数据库中各类零售店最近若干年（例如</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年）内每天的销售记录。</a:t>
            </a:r>
          </a:p>
          <a:p>
            <a:pPr lvl="1"/>
            <a:r>
              <a:rPr lang="zh-CN" altLang="en-US" sz="2000" dirty="0">
                <a:latin typeface="黑体" panose="02010609060101010101" pitchFamily="49" charset="-122"/>
                <a:ea typeface="黑体" panose="02010609060101010101" pitchFamily="49" charset="-122"/>
              </a:rPr>
              <a:t>统计运算计算出近</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年来各店的年度销售量。</a:t>
            </a:r>
          </a:p>
          <a:p>
            <a:pPr lvl="1"/>
            <a:r>
              <a:rPr lang="zh-CN" altLang="en-US" sz="2000" dirty="0">
                <a:latin typeface="黑体" panose="02010609060101010101" pitchFamily="49" charset="-122"/>
                <a:ea typeface="黑体" panose="02010609060101010101" pitchFamily="49" charset="-122"/>
              </a:rPr>
              <a:t>比较确定销售量增长较快的零售店。</a:t>
            </a:r>
          </a:p>
          <a:p>
            <a:r>
              <a:rPr lang="zh-CN" altLang="en-US" sz="2400" dirty="0">
                <a:solidFill>
                  <a:srgbClr val="C00000"/>
                </a:solidFill>
                <a:latin typeface="黑体" panose="02010609060101010101" pitchFamily="49" charset="-122"/>
                <a:ea typeface="黑体" panose="02010609060101010101" pitchFamily="49" charset="-122"/>
              </a:rPr>
              <a:t>决策支持系统</a:t>
            </a:r>
            <a:r>
              <a:rPr lang="zh-CN" altLang="en-US" sz="2400" dirty="0">
                <a:latin typeface="黑体" panose="02010609060101010101" pitchFamily="49" charset="-122"/>
                <a:ea typeface="黑体" panose="02010609060101010101" pitchFamily="49" charset="-122"/>
              </a:rPr>
              <a:t>：需要花数小时甚至更长时间的处理、需要遍历数据库中的大部分数据，进行复杂的计算，需要消耗大量的系统资源。</a:t>
            </a:r>
          </a:p>
        </p:txBody>
      </p:sp>
      <p:sp>
        <p:nvSpPr>
          <p:cNvPr id="2" name="文本框 1">
            <a:extLst>
              <a:ext uri="{FF2B5EF4-FFF2-40B4-BE49-F238E27FC236}">
                <a16:creationId xmlns:a16="http://schemas.microsoft.com/office/drawing/2014/main" id="{D51AE484-C5E7-47D1-BBC5-4DA3728EC3DD}"/>
              </a:ext>
            </a:extLst>
          </p:cNvPr>
          <p:cNvSpPr txBox="1"/>
          <p:nvPr/>
        </p:nvSpPr>
        <p:spPr>
          <a:xfrm>
            <a:off x="2403762" y="5793582"/>
            <a:ext cx="2698175"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分析型数据处理</a:t>
            </a:r>
          </a:p>
        </p:txBody>
      </p:sp>
    </p:spTree>
    <p:extLst>
      <p:ext uri="{BB962C8B-B14F-4D97-AF65-F5344CB8AC3E}">
        <p14:creationId xmlns:p14="http://schemas.microsoft.com/office/powerpoint/2010/main" val="3831049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sz="3200" b="1" dirty="0"/>
              <a:t>数据库的起源与发展</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334234"/>
            <a:ext cx="4801847" cy="755650"/>
          </a:xfrm>
        </p:spPr>
        <p:txBody>
          <a:bodyPr/>
          <a:lstStyle/>
          <a:p>
            <a:r>
              <a:rPr lang="zh-CN" altLang="en-US" dirty="0"/>
              <a:t>关系数据库</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3674653"/>
            <a:ext cx="4801847" cy="755650"/>
          </a:xfrm>
        </p:spPr>
        <p:txBody>
          <a:bodyPr/>
          <a:lstStyle/>
          <a:p>
            <a:pPr marL="0" indent="0">
              <a:buNone/>
            </a:pPr>
            <a:r>
              <a:rPr lang="zh-CN" altLang="en-US" dirty="0"/>
              <a:t>数据仓库与</a:t>
            </a:r>
            <a:r>
              <a:rPr lang="en-US" altLang="zh-CN" dirty="0"/>
              <a:t>OLAP</a:t>
            </a:r>
            <a:endParaRPr lang="zh-CN" altLang="en-US" dirty="0"/>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83002"/>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3421"/>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7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数据库系统</a:t>
            </a:r>
            <a:endParaRPr lang="zh-CN" altLang="en-US" sz="5400"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5015072"/>
            <a:ext cx="4801847" cy="755650"/>
          </a:xfrm>
        </p:spPr>
        <p:txBody>
          <a:bodyPr/>
          <a:lstStyle/>
          <a:p>
            <a:pPr marL="0" indent="0">
              <a:buNone/>
            </a:pPr>
            <a:r>
              <a:rPr lang="en-US" altLang="zh-CN" dirty="0"/>
              <a:t>SQL</a:t>
            </a:r>
            <a:r>
              <a:rPr lang="zh-CN" altLang="en-US" dirty="0"/>
              <a:t>语言</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5063840"/>
            <a:ext cx="741082" cy="755650"/>
          </a:xfrm>
        </p:spPr>
        <p:txBody>
          <a:bodyPr/>
          <a:lstStyle/>
          <a:p>
            <a:r>
              <a:rPr lang="en-US" altLang="zh-CN" dirty="0"/>
              <a:t>4</a:t>
            </a:r>
            <a:endParaRPr lang="zh-CN" altLang="en-US" dirty="0"/>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与传统数据库的区别</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2" name="文本框 1">
            <a:extLst>
              <a:ext uri="{FF2B5EF4-FFF2-40B4-BE49-F238E27FC236}">
                <a16:creationId xmlns:a16="http://schemas.microsoft.com/office/drawing/2014/main" id="{D51AE484-C5E7-47D1-BBC5-4DA3728EC3DD}"/>
              </a:ext>
            </a:extLst>
          </p:cNvPr>
          <p:cNvSpPr txBox="1"/>
          <p:nvPr/>
        </p:nvSpPr>
        <p:spPr>
          <a:xfrm>
            <a:off x="2190082" y="5793582"/>
            <a:ext cx="3125536" cy="523220"/>
          </a:xfrm>
          <a:prstGeom prst="rect">
            <a:avLst/>
          </a:prstGeom>
          <a:noFill/>
        </p:spPr>
        <p:txBody>
          <a:bodyPr wrap="none" rtlCol="0">
            <a:spAutoFit/>
          </a:bodyPr>
          <a:lstStyle/>
          <a:p>
            <a:r>
              <a:rPr lang="en-US" altLang="zh-CN" sz="2800" dirty="0">
                <a:solidFill>
                  <a:srgbClr val="C00000"/>
                </a:solidFill>
                <a:latin typeface="Calibri" panose="020F0502020204030204" pitchFamily="34" charset="0"/>
                <a:ea typeface="黑体" panose="02010609060101010101" pitchFamily="49" charset="-122"/>
              </a:rPr>
              <a:t>OLTP</a:t>
            </a:r>
            <a:r>
              <a:rPr lang="zh-CN" altLang="en-US" sz="2800" dirty="0">
                <a:solidFill>
                  <a:srgbClr val="C00000"/>
                </a:solidFill>
                <a:latin typeface="Calibri" panose="020F0502020204030204" pitchFamily="34" charset="0"/>
                <a:ea typeface="黑体" panose="02010609060101010101" pitchFamily="49" charset="-122"/>
              </a:rPr>
              <a:t>和</a:t>
            </a:r>
            <a:r>
              <a:rPr lang="en-US" altLang="zh-CN" sz="2800" dirty="0">
                <a:solidFill>
                  <a:srgbClr val="C00000"/>
                </a:solidFill>
                <a:latin typeface="Calibri" panose="020F0502020204030204" pitchFamily="34" charset="0"/>
                <a:ea typeface="黑体" panose="02010609060101010101" pitchFamily="49" charset="-122"/>
              </a:rPr>
              <a:t>OLAP</a:t>
            </a:r>
            <a:r>
              <a:rPr lang="zh-CN" altLang="en-US" sz="2800" dirty="0">
                <a:solidFill>
                  <a:srgbClr val="C00000"/>
                </a:solidFill>
                <a:latin typeface="Calibri" panose="020F0502020204030204" pitchFamily="34" charset="0"/>
                <a:ea typeface="黑体" panose="02010609060101010101" pitchFamily="49" charset="-122"/>
              </a:rPr>
              <a:t>的对比</a:t>
            </a:r>
          </a:p>
        </p:txBody>
      </p:sp>
      <p:graphicFrame>
        <p:nvGraphicFramePr>
          <p:cNvPr id="3" name="Group 91">
            <a:extLst>
              <a:ext uri="{FF2B5EF4-FFF2-40B4-BE49-F238E27FC236}">
                <a16:creationId xmlns:a16="http://schemas.microsoft.com/office/drawing/2014/main" id="{104F8F5E-B44B-4366-8017-136BF32AC621}"/>
              </a:ext>
            </a:extLst>
          </p:cNvPr>
          <p:cNvGraphicFramePr>
            <a:graphicFrameLocks noGrp="1"/>
          </p:cNvGraphicFramePr>
          <p:nvPr>
            <p:extLst>
              <p:ext uri="{D42A27DB-BD31-4B8C-83A1-F6EECF244321}">
                <p14:modId xmlns:p14="http://schemas.microsoft.com/office/powerpoint/2010/main" val="2250335133"/>
              </p:ext>
            </p:extLst>
          </p:nvPr>
        </p:nvGraphicFramePr>
        <p:xfrm>
          <a:off x="2064305" y="768096"/>
          <a:ext cx="8063390" cy="4810780"/>
        </p:xfrm>
        <a:graphic>
          <a:graphicData uri="http://schemas.openxmlformats.org/drawingml/2006/table">
            <a:tbl>
              <a:tblPr>
                <a:tableStyleId>{BC89EF96-8CEA-46FF-86C4-4CE0E7609802}</a:tableStyleId>
              </a:tblPr>
              <a:tblGrid>
                <a:gridCol w="3935701">
                  <a:extLst>
                    <a:ext uri="{9D8B030D-6E8A-4147-A177-3AD203B41FA5}">
                      <a16:colId xmlns:a16="http://schemas.microsoft.com/office/drawing/2014/main" val="20000"/>
                    </a:ext>
                  </a:extLst>
                </a:gridCol>
                <a:gridCol w="4127689">
                  <a:extLst>
                    <a:ext uri="{9D8B030D-6E8A-4147-A177-3AD203B41FA5}">
                      <a16:colId xmlns:a16="http://schemas.microsoft.com/office/drawing/2014/main" val="20001"/>
                    </a:ext>
                  </a:extLst>
                </a:gridCol>
              </a:tblGrid>
              <a:tr h="506916">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400" b="1" u="none" strike="noStrike" cap="none" normalizeH="0" baseline="0" dirty="0">
                          <a:ln>
                            <a:noFill/>
                          </a:ln>
                          <a:solidFill>
                            <a:schemeClr val="bg1"/>
                          </a:solidFill>
                          <a:effectLst/>
                          <a:latin typeface="黑体" panose="02010609060101010101" pitchFamily="49" charset="-122"/>
                          <a:ea typeface="黑体" panose="02010609060101010101" pitchFamily="49" charset="-122"/>
                        </a:rPr>
                        <a:t>操作型数据</a:t>
                      </a:r>
                      <a:endParaRPr kumimoji="0" lang="zh-CN" altLang="en-US" sz="24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txBody>
                  <a:tcPr marL="0" marR="0"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400" b="1" u="none" strike="noStrike" cap="none" normalizeH="0" baseline="0" dirty="0">
                          <a:ln>
                            <a:noFill/>
                          </a:ln>
                          <a:solidFill>
                            <a:schemeClr val="bg1"/>
                          </a:solidFill>
                          <a:effectLst/>
                          <a:latin typeface="黑体" panose="02010609060101010101" pitchFamily="49" charset="-122"/>
                          <a:ea typeface="黑体" panose="02010609060101010101" pitchFamily="49" charset="-122"/>
                        </a:rPr>
                        <a:t>分析型数据</a:t>
                      </a:r>
                      <a:endParaRPr kumimoji="0" lang="zh-CN" altLang="en-US" sz="24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a:txBody>
                  <a:tcPr marL="0" marR="0"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417621">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细节的 </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a:ln>
                            <a:noFill/>
                          </a:ln>
                          <a:solidFill>
                            <a:schemeClr val="tx1"/>
                          </a:solidFill>
                          <a:effectLst/>
                          <a:latin typeface="黑体" panose="02010609060101010101" pitchFamily="49" charset="-122"/>
                          <a:ea typeface="黑体" panose="02010609060101010101" pitchFamily="49" charset="-122"/>
                        </a:rPr>
                        <a:t>综合的，或提炼的</a:t>
                      </a: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417621">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当前数据</a:t>
                      </a:r>
                      <a:endPar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a:ln>
                            <a:noFill/>
                          </a:ln>
                          <a:solidFill>
                            <a:schemeClr val="tx1"/>
                          </a:solidFill>
                          <a:effectLst/>
                          <a:latin typeface="黑体" panose="02010609060101010101" pitchFamily="49" charset="-122"/>
                          <a:ea typeface="黑体" panose="02010609060101010101" pitchFamily="49" charset="-122"/>
                        </a:rPr>
                        <a:t>历史数据</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417621">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更新的</a:t>
                      </a:r>
                      <a:endPar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a:ln>
                            <a:noFill/>
                          </a:ln>
                          <a:solidFill>
                            <a:schemeClr val="tx1"/>
                          </a:solidFill>
                          <a:effectLst/>
                          <a:latin typeface="黑体" panose="02010609060101010101" pitchFamily="49" charset="-122"/>
                          <a:ea typeface="黑体" panose="02010609060101010101" pitchFamily="49" charset="-122"/>
                        </a:rPr>
                        <a:t>不可更新，只读的</a:t>
                      </a: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3"/>
                  </a:ext>
                </a:extLst>
              </a:tr>
              <a:tr h="458935">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生命周期符合软件开发生命周期</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以数据为中心的生命周期</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4"/>
                  </a:ext>
                </a:extLst>
              </a:tr>
              <a:tr h="417621">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对性能要求高  </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对性能要求宽松</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5"/>
                  </a:ext>
                </a:extLst>
              </a:tr>
              <a:tr h="417621">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a:ln>
                            <a:noFill/>
                          </a:ln>
                          <a:solidFill>
                            <a:schemeClr val="tx1"/>
                          </a:solidFill>
                          <a:effectLst/>
                          <a:latin typeface="黑体" panose="02010609060101010101" pitchFamily="49" charset="-122"/>
                          <a:ea typeface="黑体" panose="02010609060101010101" pitchFamily="49" charset="-122"/>
                        </a:rPr>
                        <a:t>一个时刻操作一个单元</a:t>
                      </a: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一个时刻操作一个集合</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6"/>
                  </a:ext>
                </a:extLst>
              </a:tr>
              <a:tr h="417621">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a:ln>
                            <a:noFill/>
                          </a:ln>
                          <a:solidFill>
                            <a:schemeClr val="tx1"/>
                          </a:solidFill>
                          <a:effectLst/>
                          <a:latin typeface="黑体" panose="02010609060101010101" pitchFamily="49" charset="-122"/>
                          <a:ea typeface="黑体" panose="02010609060101010101" pitchFamily="49" charset="-122"/>
                        </a:rPr>
                        <a:t>事务驱动</a:t>
                      </a: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分析驱动</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7"/>
                  </a:ext>
                </a:extLst>
              </a:tr>
              <a:tr h="417621">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a:ln>
                            <a:noFill/>
                          </a:ln>
                          <a:solidFill>
                            <a:schemeClr val="tx1"/>
                          </a:solidFill>
                          <a:effectLst/>
                          <a:latin typeface="黑体" panose="02010609060101010101" pitchFamily="49" charset="-122"/>
                          <a:ea typeface="黑体" panose="02010609060101010101" pitchFamily="49" charset="-122"/>
                        </a:rPr>
                        <a:t>面向应用</a:t>
                      </a: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面向分析</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8"/>
                  </a:ext>
                </a:extLst>
              </a:tr>
              <a:tr h="417621">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a:ln>
                            <a:noFill/>
                          </a:ln>
                          <a:solidFill>
                            <a:schemeClr val="tx1"/>
                          </a:solidFill>
                          <a:effectLst/>
                          <a:latin typeface="黑体" panose="02010609060101010101" pitchFamily="49" charset="-122"/>
                          <a:ea typeface="黑体" panose="02010609060101010101" pitchFamily="49" charset="-122"/>
                        </a:rPr>
                        <a:t>一次操作数据量小，计算简单</a:t>
                      </a: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一次操作数据量大，计算复杂</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9"/>
                  </a:ext>
                </a:extLst>
              </a:tr>
              <a:tr h="503961">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a:ln>
                            <a:noFill/>
                          </a:ln>
                          <a:solidFill>
                            <a:schemeClr val="tx1"/>
                          </a:solidFill>
                          <a:effectLst/>
                          <a:latin typeface="黑体" panose="02010609060101010101" pitchFamily="49" charset="-122"/>
                          <a:ea typeface="黑体" panose="02010609060101010101" pitchFamily="49" charset="-122"/>
                        </a:rPr>
                        <a:t>支持日常操作	</a:t>
                      </a: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ctr" defTabSz="914400" rtl="0" eaLnBrk="1" fontAlgn="base" latinLnBrk="0" hangingPunct="1">
                        <a:lnSpc>
                          <a:spcPct val="130000"/>
                        </a:lnSpc>
                        <a:spcBef>
                          <a:spcPct val="20000"/>
                        </a:spcBef>
                        <a:spcAft>
                          <a:spcPct val="0"/>
                        </a:spcAft>
                        <a:buClr>
                          <a:schemeClr val="hlink"/>
                        </a:buClr>
                        <a:buSzTx/>
                        <a:buFont typeface="Wingdings" pitchFamily="2" charset="2"/>
                        <a:buNone/>
                        <a:tabLst/>
                      </a:pPr>
                      <a:r>
                        <a:rPr kumimoji="0" lang="zh-CN" altLang="en-US" sz="2000" b="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支持管理需求</a:t>
                      </a: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a:txBody>
                  <a:tcPr marL="0" marR="0" marT="0" marB="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325955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3FFB8B-DD55-48C7-9AD0-F40C1D5B2EE1}"/>
              </a:ext>
            </a:extLst>
          </p:cNvPr>
          <p:cNvSpPr>
            <a:spLocks noGrp="1"/>
          </p:cNvSpPr>
          <p:nvPr>
            <p:ph sz="quarter" idx="15"/>
          </p:nvPr>
        </p:nvSpPr>
        <p:spPr/>
        <p:txBody>
          <a:bodyPr/>
          <a:lstStyle/>
          <a:p>
            <a:endParaRPr lang="zh-CN" altLang="en-US"/>
          </a:p>
        </p:txBody>
      </p:sp>
      <p:sp>
        <p:nvSpPr>
          <p:cNvPr id="3" name="文本占位符 2">
            <a:extLst>
              <a:ext uri="{FF2B5EF4-FFF2-40B4-BE49-F238E27FC236}">
                <a16:creationId xmlns:a16="http://schemas.microsoft.com/office/drawing/2014/main" id="{6F2CCC2B-D866-4BFA-9313-8E817108DD66}"/>
              </a:ext>
            </a:extLst>
          </p:cNvPr>
          <p:cNvSpPr>
            <a:spLocks noGrp="1"/>
          </p:cNvSpPr>
          <p:nvPr>
            <p:ph type="body" sz="quarter" idx="14"/>
          </p:nvPr>
        </p:nvSpPr>
        <p:spPr/>
        <p:txBody>
          <a:bodyPr/>
          <a:lstStyle/>
          <a:p>
            <a:endParaRPr lang="zh-CN" altLang="en-US"/>
          </a:p>
        </p:txBody>
      </p:sp>
      <p:sp>
        <p:nvSpPr>
          <p:cNvPr id="4" name="文本占位符 3">
            <a:extLst>
              <a:ext uri="{FF2B5EF4-FFF2-40B4-BE49-F238E27FC236}">
                <a16:creationId xmlns:a16="http://schemas.microsoft.com/office/drawing/2014/main" id="{E9011599-D13F-4E01-919B-1F07DAC32192}"/>
              </a:ext>
            </a:extLst>
          </p:cNvPr>
          <p:cNvSpPr>
            <a:spLocks noGrp="1"/>
          </p:cNvSpPr>
          <p:nvPr>
            <p:ph type="body" sz="quarter" idx="16"/>
          </p:nvPr>
        </p:nvSpPr>
        <p:spPr/>
        <p:txBody>
          <a:bodyPr/>
          <a:lstStyle/>
          <a:p>
            <a:endParaRPr lang="zh-CN" altLang="en-US"/>
          </a:p>
        </p:txBody>
      </p:sp>
      <p:pic>
        <p:nvPicPr>
          <p:cNvPr id="6" name="图片 5">
            <a:extLst>
              <a:ext uri="{FF2B5EF4-FFF2-40B4-BE49-F238E27FC236}">
                <a16:creationId xmlns:a16="http://schemas.microsoft.com/office/drawing/2014/main" id="{E24DA677-88FE-4B5A-91F0-8BE4DF750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1" y="-1"/>
            <a:ext cx="12191999" cy="6857999"/>
          </a:xfrm>
          <a:prstGeom prst="rect">
            <a:avLst/>
          </a:prstGeom>
        </p:spPr>
      </p:pic>
    </p:spTree>
    <p:extLst>
      <p:ext uri="{BB962C8B-B14F-4D97-AF65-F5344CB8AC3E}">
        <p14:creationId xmlns:p14="http://schemas.microsoft.com/office/powerpoint/2010/main" val="4132777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传统数据仓库的架构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grpSp>
        <p:nvGrpSpPr>
          <p:cNvPr id="6" name="组合 5">
            <a:extLst>
              <a:ext uri="{FF2B5EF4-FFF2-40B4-BE49-F238E27FC236}">
                <a16:creationId xmlns:a16="http://schemas.microsoft.com/office/drawing/2014/main" id="{901346A3-C127-4BB0-B3B8-C8DC4E53072A}"/>
              </a:ext>
            </a:extLst>
          </p:cNvPr>
          <p:cNvGrpSpPr/>
          <p:nvPr/>
        </p:nvGrpSpPr>
        <p:grpSpPr>
          <a:xfrm>
            <a:off x="919222" y="918893"/>
            <a:ext cx="10344783" cy="4633381"/>
            <a:chOff x="903187" y="1367183"/>
            <a:chExt cx="7413229" cy="3274579"/>
          </a:xfrm>
        </p:grpSpPr>
        <p:sp>
          <p:nvSpPr>
            <p:cNvPr id="7" name="圆角矩形 3">
              <a:extLst>
                <a:ext uri="{FF2B5EF4-FFF2-40B4-BE49-F238E27FC236}">
                  <a16:creationId xmlns:a16="http://schemas.microsoft.com/office/drawing/2014/main" id="{B2D496D6-8EEA-4D5B-822B-BA8C596D91D5}"/>
                </a:ext>
              </a:extLst>
            </p:cNvPr>
            <p:cNvSpPr/>
            <p:nvPr/>
          </p:nvSpPr>
          <p:spPr bwMode="auto">
            <a:xfrm>
              <a:off x="2217995" y="1637412"/>
              <a:ext cx="726142" cy="2839078"/>
            </a:xfrm>
            <a:prstGeom prst="roundRect">
              <a:avLst/>
            </a:prstGeom>
            <a:solidFill>
              <a:srgbClr val="DAEFF6"/>
            </a:solidFill>
            <a:ln w="9525" cap="flat" cmpd="sng" algn="ctr">
              <a:solidFill>
                <a:srgbClr val="00B0F0"/>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8" name="圆角矩形 4">
              <a:extLst>
                <a:ext uri="{FF2B5EF4-FFF2-40B4-BE49-F238E27FC236}">
                  <a16:creationId xmlns:a16="http://schemas.microsoft.com/office/drawing/2014/main" id="{B2125ADB-73F6-4605-9B83-0603862DF0DB}"/>
                </a:ext>
              </a:extLst>
            </p:cNvPr>
            <p:cNvSpPr/>
            <p:nvPr/>
          </p:nvSpPr>
          <p:spPr bwMode="auto">
            <a:xfrm>
              <a:off x="1173557" y="1742721"/>
              <a:ext cx="726142" cy="1653988"/>
            </a:xfrm>
            <a:prstGeom prst="roundRect">
              <a:avLst/>
            </a:prstGeom>
            <a:solidFill>
              <a:srgbClr val="DAEFF6"/>
            </a:solidFill>
            <a:ln w="9525" cap="flat" cmpd="sng" algn="ctr">
              <a:solidFill>
                <a:srgbClr val="00B0F0"/>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9" name="矩形 8">
              <a:extLst>
                <a:ext uri="{FF2B5EF4-FFF2-40B4-BE49-F238E27FC236}">
                  <a16:creationId xmlns:a16="http://schemas.microsoft.com/office/drawing/2014/main" id="{E52D92D9-9E7D-492C-B8CC-422DFAB5FD73}"/>
                </a:ext>
              </a:extLst>
            </p:cNvPr>
            <p:cNvSpPr/>
            <p:nvPr/>
          </p:nvSpPr>
          <p:spPr bwMode="auto">
            <a:xfrm>
              <a:off x="1281133" y="1910809"/>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ERP</a:t>
              </a:r>
              <a:endParaRPr kumimoji="1" lang="zh-CN" altLang="en-US" sz="800" dirty="0">
                <a:latin typeface="+mj-lt"/>
                <a:ea typeface="黑体" pitchFamily="49" charset="-122"/>
                <a:cs typeface="宋体" charset="0"/>
              </a:endParaRPr>
            </a:p>
          </p:txBody>
        </p:sp>
        <p:sp>
          <p:nvSpPr>
            <p:cNvPr id="10" name="矩形 9">
              <a:extLst>
                <a:ext uri="{FF2B5EF4-FFF2-40B4-BE49-F238E27FC236}">
                  <a16:creationId xmlns:a16="http://schemas.microsoft.com/office/drawing/2014/main" id="{00CA74A9-889A-4206-B44B-C34EFFDEFB2A}"/>
                </a:ext>
              </a:extLst>
            </p:cNvPr>
            <p:cNvSpPr/>
            <p:nvPr/>
          </p:nvSpPr>
          <p:spPr bwMode="auto">
            <a:xfrm>
              <a:off x="1281133" y="2164243"/>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CRM</a:t>
              </a:r>
              <a:endParaRPr kumimoji="1" lang="zh-CN" altLang="en-US" sz="800" dirty="0">
                <a:latin typeface="+mj-lt"/>
                <a:ea typeface="黑体" pitchFamily="49" charset="-122"/>
                <a:cs typeface="宋体" charset="0"/>
              </a:endParaRPr>
            </a:p>
          </p:txBody>
        </p:sp>
        <p:sp>
          <p:nvSpPr>
            <p:cNvPr id="12" name="矩形 11">
              <a:extLst>
                <a:ext uri="{FF2B5EF4-FFF2-40B4-BE49-F238E27FC236}">
                  <a16:creationId xmlns:a16="http://schemas.microsoft.com/office/drawing/2014/main" id="{A1AC5D00-658E-4D4C-A864-A6A8CD341000}"/>
                </a:ext>
              </a:extLst>
            </p:cNvPr>
            <p:cNvSpPr/>
            <p:nvPr/>
          </p:nvSpPr>
          <p:spPr bwMode="auto">
            <a:xfrm>
              <a:off x="1281133" y="2417676"/>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HR</a:t>
              </a:r>
              <a:endParaRPr kumimoji="1" lang="zh-CN" altLang="en-US" sz="800" dirty="0">
                <a:latin typeface="+mj-lt"/>
                <a:ea typeface="黑体" pitchFamily="49" charset="-122"/>
                <a:cs typeface="宋体" charset="0"/>
              </a:endParaRPr>
            </a:p>
          </p:txBody>
        </p:sp>
        <p:sp>
          <p:nvSpPr>
            <p:cNvPr id="13" name="矩形 12">
              <a:extLst>
                <a:ext uri="{FF2B5EF4-FFF2-40B4-BE49-F238E27FC236}">
                  <a16:creationId xmlns:a16="http://schemas.microsoft.com/office/drawing/2014/main" id="{0A1C142F-6447-4166-8DD6-CAD4F82B7531}"/>
                </a:ext>
              </a:extLst>
            </p:cNvPr>
            <p:cNvSpPr/>
            <p:nvPr/>
          </p:nvSpPr>
          <p:spPr bwMode="auto">
            <a:xfrm>
              <a:off x="1281133" y="2671109"/>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Finance</a:t>
              </a:r>
              <a:endParaRPr kumimoji="1" lang="zh-CN" altLang="en-US" sz="800" dirty="0">
                <a:latin typeface="+mj-lt"/>
                <a:ea typeface="黑体" pitchFamily="49" charset="-122"/>
                <a:cs typeface="宋体" charset="0"/>
              </a:endParaRPr>
            </a:p>
          </p:txBody>
        </p:sp>
        <p:sp>
          <p:nvSpPr>
            <p:cNvPr id="14" name="矩形 13">
              <a:extLst>
                <a:ext uri="{FF2B5EF4-FFF2-40B4-BE49-F238E27FC236}">
                  <a16:creationId xmlns:a16="http://schemas.microsoft.com/office/drawing/2014/main" id="{0B2B31F5-19C1-4F04-8DE6-57F8FB8B0992}"/>
                </a:ext>
              </a:extLst>
            </p:cNvPr>
            <p:cNvSpPr/>
            <p:nvPr/>
          </p:nvSpPr>
          <p:spPr bwMode="auto">
            <a:xfrm>
              <a:off x="1281133" y="3089215"/>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Misc</a:t>
              </a:r>
              <a:endParaRPr kumimoji="1" lang="zh-CN" altLang="en-US" sz="800" dirty="0">
                <a:latin typeface="+mj-lt"/>
                <a:ea typeface="黑体" pitchFamily="49" charset="-122"/>
                <a:cs typeface="宋体" charset="0"/>
              </a:endParaRPr>
            </a:p>
          </p:txBody>
        </p:sp>
        <p:sp>
          <p:nvSpPr>
            <p:cNvPr id="15" name="TextBox 10">
              <a:extLst>
                <a:ext uri="{FF2B5EF4-FFF2-40B4-BE49-F238E27FC236}">
                  <a16:creationId xmlns:a16="http://schemas.microsoft.com/office/drawing/2014/main" id="{8FE3AF84-4ED5-4E92-BD65-C4EB564821B8}"/>
                </a:ext>
              </a:extLst>
            </p:cNvPr>
            <p:cNvSpPr txBox="1"/>
            <p:nvPr/>
          </p:nvSpPr>
          <p:spPr>
            <a:xfrm>
              <a:off x="903187" y="1674283"/>
              <a:ext cx="240692" cy="2967479"/>
            </a:xfrm>
            <a:prstGeom prst="rect">
              <a:avLst/>
            </a:prstGeom>
            <a:noFill/>
          </p:spPr>
          <p:txBody>
            <a:bodyPr wrap="square" lIns="68580" tIns="34290" rIns="68580" bIns="34290" rtlCol="0">
              <a:spAutoFit/>
            </a:bodyPr>
            <a:lstStyle/>
            <a:p>
              <a:pPr>
                <a:lnSpc>
                  <a:spcPts val="1950"/>
                </a:lnSpc>
              </a:pPr>
              <a:r>
                <a:rPr lang="en-US" altLang="zh-CN" sz="1100" dirty="0">
                  <a:latin typeface="+mj-lt"/>
                  <a:ea typeface="黑体" pitchFamily="49" charset="-122"/>
                </a:rPr>
                <a:t>S</a:t>
              </a:r>
            </a:p>
            <a:p>
              <a:pPr>
                <a:lnSpc>
                  <a:spcPts val="1950"/>
                </a:lnSpc>
              </a:pPr>
              <a:r>
                <a:rPr lang="en-US" altLang="zh-CN" sz="1100" dirty="0">
                  <a:latin typeface="+mj-lt"/>
                  <a:ea typeface="黑体" pitchFamily="49" charset="-122"/>
                </a:rPr>
                <a:t>O</a:t>
              </a:r>
            </a:p>
            <a:p>
              <a:pPr>
                <a:lnSpc>
                  <a:spcPts val="1950"/>
                </a:lnSpc>
              </a:pPr>
              <a:r>
                <a:rPr lang="en-US" altLang="zh-CN" sz="1100" dirty="0">
                  <a:latin typeface="+mj-lt"/>
                  <a:ea typeface="黑体" pitchFamily="49" charset="-122"/>
                </a:rPr>
                <a:t>U</a:t>
              </a:r>
            </a:p>
            <a:p>
              <a:pPr>
                <a:lnSpc>
                  <a:spcPts val="1950"/>
                </a:lnSpc>
              </a:pPr>
              <a:r>
                <a:rPr lang="en-US" altLang="zh-CN" sz="1100" dirty="0">
                  <a:latin typeface="+mj-lt"/>
                  <a:ea typeface="黑体" pitchFamily="49" charset="-122"/>
                </a:rPr>
                <a:t>R</a:t>
              </a:r>
            </a:p>
            <a:p>
              <a:pPr>
                <a:lnSpc>
                  <a:spcPts val="1950"/>
                </a:lnSpc>
              </a:pPr>
              <a:r>
                <a:rPr lang="en-US" altLang="zh-CN" sz="1100" dirty="0">
                  <a:latin typeface="+mj-lt"/>
                  <a:ea typeface="黑体" pitchFamily="49" charset="-122"/>
                </a:rPr>
                <a:t>C</a:t>
              </a:r>
            </a:p>
            <a:p>
              <a:pPr>
                <a:lnSpc>
                  <a:spcPts val="1950"/>
                </a:lnSpc>
              </a:pPr>
              <a:r>
                <a:rPr lang="en-US" altLang="zh-CN" sz="1100" dirty="0">
                  <a:latin typeface="+mj-lt"/>
                  <a:ea typeface="黑体" pitchFamily="49" charset="-122"/>
                </a:rPr>
                <a:t>E</a:t>
              </a:r>
            </a:p>
            <a:p>
              <a:pPr>
                <a:lnSpc>
                  <a:spcPts val="1950"/>
                </a:lnSpc>
              </a:pPr>
              <a:endParaRPr lang="en-US" altLang="zh-CN" sz="1100" dirty="0">
                <a:latin typeface="+mj-lt"/>
                <a:ea typeface="黑体" pitchFamily="49" charset="-122"/>
              </a:endParaRPr>
            </a:p>
            <a:p>
              <a:pPr>
                <a:lnSpc>
                  <a:spcPts val="1950"/>
                </a:lnSpc>
              </a:pPr>
              <a:r>
                <a:rPr lang="en-US" altLang="zh-CN" sz="1100" dirty="0">
                  <a:latin typeface="+mj-lt"/>
                  <a:ea typeface="黑体" pitchFamily="49" charset="-122"/>
                </a:rPr>
                <a:t>D</a:t>
              </a:r>
            </a:p>
            <a:p>
              <a:pPr>
                <a:lnSpc>
                  <a:spcPts val="1950"/>
                </a:lnSpc>
              </a:pPr>
              <a:r>
                <a:rPr lang="en-US" altLang="zh-CN" sz="1100" dirty="0">
                  <a:latin typeface="+mj-lt"/>
                  <a:ea typeface="黑体" pitchFamily="49" charset="-122"/>
                </a:rPr>
                <a:t>A</a:t>
              </a:r>
            </a:p>
            <a:p>
              <a:pPr>
                <a:lnSpc>
                  <a:spcPts val="1950"/>
                </a:lnSpc>
              </a:pPr>
              <a:r>
                <a:rPr lang="en-US" altLang="zh-CN" sz="1100" dirty="0">
                  <a:latin typeface="+mj-lt"/>
                  <a:ea typeface="黑体" pitchFamily="49" charset="-122"/>
                </a:rPr>
                <a:t>T</a:t>
              </a:r>
            </a:p>
            <a:p>
              <a:pPr>
                <a:lnSpc>
                  <a:spcPts val="1950"/>
                </a:lnSpc>
              </a:pPr>
              <a:r>
                <a:rPr lang="en-US" altLang="zh-CN" sz="1100" dirty="0">
                  <a:latin typeface="+mj-lt"/>
                  <a:ea typeface="黑体" pitchFamily="49" charset="-122"/>
                </a:rPr>
                <a:t>A</a:t>
              </a:r>
              <a:endParaRPr lang="zh-CN" altLang="en-US" sz="1100" dirty="0">
                <a:latin typeface="+mj-lt"/>
                <a:ea typeface="黑体" pitchFamily="49" charset="-122"/>
              </a:endParaRPr>
            </a:p>
          </p:txBody>
        </p:sp>
        <p:sp>
          <p:nvSpPr>
            <p:cNvPr id="16" name="TextBox 11">
              <a:extLst>
                <a:ext uri="{FF2B5EF4-FFF2-40B4-BE49-F238E27FC236}">
                  <a16:creationId xmlns:a16="http://schemas.microsoft.com/office/drawing/2014/main" id="{EE94D7D4-2C6F-467D-B726-1CB73ACB78EA}"/>
                </a:ext>
              </a:extLst>
            </p:cNvPr>
            <p:cNvSpPr txBox="1"/>
            <p:nvPr/>
          </p:nvSpPr>
          <p:spPr>
            <a:xfrm>
              <a:off x="1230409" y="1447557"/>
              <a:ext cx="637034" cy="315471"/>
            </a:xfrm>
            <a:prstGeom prst="rect">
              <a:avLst/>
            </a:prstGeom>
            <a:noFill/>
          </p:spPr>
          <p:txBody>
            <a:bodyPr wrap="none" lIns="68580" tIns="34290" rIns="68580" bIns="34290" rtlCol="0">
              <a:spAutoFit/>
            </a:bodyPr>
            <a:lstStyle/>
            <a:p>
              <a:pPr algn="ctr"/>
              <a:r>
                <a:rPr lang="en-US" altLang="zh-CN" sz="800" dirty="0">
                  <a:latin typeface="+mj-lt"/>
                  <a:ea typeface="黑体" pitchFamily="49" charset="-122"/>
                </a:rPr>
                <a:t>Operational</a:t>
              </a:r>
            </a:p>
            <a:p>
              <a:pPr algn="ctr"/>
              <a:r>
                <a:rPr lang="en-US" altLang="zh-CN" sz="800" dirty="0">
                  <a:latin typeface="+mj-lt"/>
                  <a:ea typeface="黑体" pitchFamily="49" charset="-122"/>
                </a:rPr>
                <a:t>Systems</a:t>
              </a:r>
              <a:endParaRPr lang="zh-CN" altLang="en-US" sz="800" dirty="0">
                <a:latin typeface="+mj-lt"/>
                <a:ea typeface="黑体" pitchFamily="49" charset="-122"/>
              </a:endParaRPr>
            </a:p>
          </p:txBody>
        </p:sp>
        <p:sp>
          <p:nvSpPr>
            <p:cNvPr id="17" name="TextBox 12">
              <a:extLst>
                <a:ext uri="{FF2B5EF4-FFF2-40B4-BE49-F238E27FC236}">
                  <a16:creationId xmlns:a16="http://schemas.microsoft.com/office/drawing/2014/main" id="{DB53BB80-C9F3-420D-828F-503C3DC24EED}"/>
                </a:ext>
              </a:extLst>
            </p:cNvPr>
            <p:cNvSpPr txBox="1"/>
            <p:nvPr/>
          </p:nvSpPr>
          <p:spPr>
            <a:xfrm>
              <a:off x="2347385" y="1447557"/>
              <a:ext cx="537648"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Pull/push</a:t>
              </a:r>
              <a:endParaRPr lang="zh-CN" altLang="en-US" sz="800" dirty="0">
                <a:latin typeface="+mj-lt"/>
                <a:ea typeface="黑体" pitchFamily="49" charset="-122"/>
              </a:endParaRPr>
            </a:p>
          </p:txBody>
        </p:sp>
        <p:sp>
          <p:nvSpPr>
            <p:cNvPr id="18" name="TextBox 13">
              <a:extLst>
                <a:ext uri="{FF2B5EF4-FFF2-40B4-BE49-F238E27FC236}">
                  <a16:creationId xmlns:a16="http://schemas.microsoft.com/office/drawing/2014/main" id="{092E2D6F-5C06-4D33-B683-AE7D1B6ACEA6}"/>
                </a:ext>
              </a:extLst>
            </p:cNvPr>
            <p:cNvSpPr txBox="1"/>
            <p:nvPr/>
          </p:nvSpPr>
          <p:spPr>
            <a:xfrm>
              <a:off x="2281953" y="1936544"/>
              <a:ext cx="612988" cy="2100575"/>
            </a:xfrm>
            <a:prstGeom prst="rect">
              <a:avLst/>
            </a:prstGeom>
            <a:noFill/>
          </p:spPr>
          <p:txBody>
            <a:bodyPr wrap="none" lIns="68580" tIns="34290" rIns="68580" bIns="34290" rtlCol="0">
              <a:spAutoFit/>
            </a:bodyPr>
            <a:lstStyle/>
            <a:p>
              <a:r>
                <a:rPr lang="en-US" altLang="zh-CN" sz="1100" dirty="0">
                  <a:latin typeface="+mj-lt"/>
                  <a:ea typeface="黑体" pitchFamily="49" charset="-122"/>
                </a:rPr>
                <a:t>RDBMS</a:t>
              </a:r>
            </a:p>
            <a:p>
              <a:endParaRPr lang="en-US" altLang="zh-CN" sz="1100" dirty="0">
                <a:latin typeface="+mj-lt"/>
                <a:ea typeface="黑体" pitchFamily="49" charset="-122"/>
              </a:endParaRPr>
            </a:p>
            <a:p>
              <a:r>
                <a:rPr lang="en-US" altLang="zh-CN" sz="1100" dirty="0">
                  <a:latin typeface="+mj-lt"/>
                  <a:ea typeface="黑体" pitchFamily="49" charset="-122"/>
                </a:rPr>
                <a:t>EBCDIC</a:t>
              </a:r>
            </a:p>
            <a:p>
              <a:endParaRPr lang="en-US" altLang="zh-CN" sz="1100" dirty="0">
                <a:latin typeface="+mj-lt"/>
                <a:ea typeface="黑体" pitchFamily="49" charset="-122"/>
              </a:endParaRPr>
            </a:p>
            <a:p>
              <a:r>
                <a:rPr lang="en-US" altLang="zh-CN" sz="1100" dirty="0">
                  <a:latin typeface="+mj-lt"/>
                  <a:ea typeface="黑体" pitchFamily="49" charset="-122"/>
                </a:rPr>
                <a:t>Flat files</a:t>
              </a:r>
            </a:p>
            <a:p>
              <a:endParaRPr lang="en-US" altLang="zh-CN" sz="1100" dirty="0">
                <a:latin typeface="+mj-lt"/>
                <a:ea typeface="黑体" pitchFamily="49" charset="-122"/>
              </a:endParaRPr>
            </a:p>
            <a:p>
              <a:r>
                <a:rPr lang="en-US" altLang="zh-CN" sz="1100" dirty="0">
                  <a:latin typeface="+mj-lt"/>
                  <a:ea typeface="黑体" pitchFamily="49" charset="-122"/>
                </a:rPr>
                <a:t>XML</a:t>
              </a:r>
            </a:p>
            <a:p>
              <a:endParaRPr lang="en-US" altLang="zh-CN" sz="1100" dirty="0">
                <a:latin typeface="+mj-lt"/>
                <a:ea typeface="黑体" pitchFamily="49" charset="-122"/>
              </a:endParaRPr>
            </a:p>
            <a:p>
              <a:r>
                <a:rPr lang="en-US" altLang="zh-CN" sz="1100" dirty="0">
                  <a:latin typeface="+mj-lt"/>
                  <a:ea typeface="黑体" pitchFamily="49" charset="-122"/>
                </a:rPr>
                <a:t>Spread</a:t>
              </a:r>
            </a:p>
            <a:p>
              <a:r>
                <a:rPr lang="en-US" altLang="zh-CN" sz="1100" dirty="0">
                  <a:latin typeface="+mj-lt"/>
                  <a:ea typeface="黑体" pitchFamily="49" charset="-122"/>
                </a:rPr>
                <a:t>Sheets</a:t>
              </a:r>
            </a:p>
            <a:p>
              <a:endParaRPr lang="en-US" altLang="zh-CN" sz="1100" dirty="0">
                <a:latin typeface="+mj-lt"/>
                <a:ea typeface="黑体" pitchFamily="49" charset="-122"/>
              </a:endParaRPr>
            </a:p>
            <a:p>
              <a:r>
                <a:rPr lang="en-US" altLang="zh-CN" sz="1100" dirty="0">
                  <a:latin typeface="+mj-lt"/>
                  <a:ea typeface="黑体" pitchFamily="49" charset="-122"/>
                </a:rPr>
                <a:t>Legacy</a:t>
              </a:r>
              <a:endParaRPr lang="zh-CN" altLang="en-US" sz="1100" dirty="0">
                <a:latin typeface="+mj-lt"/>
                <a:ea typeface="黑体" pitchFamily="49" charset="-122"/>
              </a:endParaRPr>
            </a:p>
          </p:txBody>
        </p:sp>
        <p:sp>
          <p:nvSpPr>
            <p:cNvPr id="19" name="右箭头 14">
              <a:extLst>
                <a:ext uri="{FF2B5EF4-FFF2-40B4-BE49-F238E27FC236}">
                  <a16:creationId xmlns:a16="http://schemas.microsoft.com/office/drawing/2014/main" id="{099349B8-6120-4838-A88F-DDF1F284FA4E}"/>
                </a:ext>
              </a:extLst>
            </p:cNvPr>
            <p:cNvSpPr/>
            <p:nvPr/>
          </p:nvSpPr>
          <p:spPr bwMode="auto">
            <a:xfrm>
              <a:off x="1946996" y="2410737"/>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0" name="右箭头 15">
              <a:extLst>
                <a:ext uri="{FF2B5EF4-FFF2-40B4-BE49-F238E27FC236}">
                  <a16:creationId xmlns:a16="http://schemas.microsoft.com/office/drawing/2014/main" id="{C81CEA1C-3F25-4038-95E0-626FE39FCAE1}"/>
                </a:ext>
              </a:extLst>
            </p:cNvPr>
            <p:cNvSpPr/>
            <p:nvPr/>
          </p:nvSpPr>
          <p:spPr bwMode="auto">
            <a:xfrm>
              <a:off x="3009728" y="2944034"/>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1" name="右箭头 16">
              <a:extLst>
                <a:ext uri="{FF2B5EF4-FFF2-40B4-BE49-F238E27FC236}">
                  <a16:creationId xmlns:a16="http://schemas.microsoft.com/office/drawing/2014/main" id="{18872707-779B-4E26-935C-0A32E79623C4}"/>
                </a:ext>
              </a:extLst>
            </p:cNvPr>
            <p:cNvSpPr/>
            <p:nvPr/>
          </p:nvSpPr>
          <p:spPr bwMode="auto">
            <a:xfrm>
              <a:off x="4277141" y="2920928"/>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2" name="右箭头 17">
              <a:extLst>
                <a:ext uri="{FF2B5EF4-FFF2-40B4-BE49-F238E27FC236}">
                  <a16:creationId xmlns:a16="http://schemas.microsoft.com/office/drawing/2014/main" id="{D614E2E2-EADE-41CD-B87F-8E3ACB819911}"/>
                </a:ext>
              </a:extLst>
            </p:cNvPr>
            <p:cNvSpPr/>
            <p:nvPr/>
          </p:nvSpPr>
          <p:spPr bwMode="auto">
            <a:xfrm>
              <a:off x="5359998" y="2920928"/>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3" name="TextBox 18">
              <a:extLst>
                <a:ext uri="{FF2B5EF4-FFF2-40B4-BE49-F238E27FC236}">
                  <a16:creationId xmlns:a16="http://schemas.microsoft.com/office/drawing/2014/main" id="{F0D37E41-0C14-4BFD-B71C-D3485D78A0F8}"/>
                </a:ext>
              </a:extLst>
            </p:cNvPr>
            <p:cNvSpPr txBox="1"/>
            <p:nvPr/>
          </p:nvSpPr>
          <p:spPr>
            <a:xfrm>
              <a:off x="2939678" y="3111650"/>
              <a:ext cx="326051"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data</a:t>
              </a:r>
              <a:endParaRPr lang="zh-CN" altLang="en-US" sz="800" dirty="0">
                <a:latin typeface="+mj-lt"/>
                <a:ea typeface="黑体" pitchFamily="49" charset="-122"/>
              </a:endParaRPr>
            </a:p>
          </p:txBody>
        </p:sp>
        <p:sp>
          <p:nvSpPr>
            <p:cNvPr id="24" name="圆柱形 19">
              <a:extLst>
                <a:ext uri="{FF2B5EF4-FFF2-40B4-BE49-F238E27FC236}">
                  <a16:creationId xmlns:a16="http://schemas.microsoft.com/office/drawing/2014/main" id="{DBBC8F8D-9A9D-4A2F-8599-2FFDE240F106}"/>
                </a:ext>
              </a:extLst>
            </p:cNvPr>
            <p:cNvSpPr/>
            <p:nvPr/>
          </p:nvSpPr>
          <p:spPr bwMode="auto">
            <a:xfrm>
              <a:off x="3336272" y="2007779"/>
              <a:ext cx="838217" cy="2022732"/>
            </a:xfrm>
            <a:prstGeom prst="can">
              <a:avLst/>
            </a:prstGeom>
            <a:solidFill>
              <a:schemeClr val="tx2">
                <a:lumMod val="40000"/>
                <a:lumOff val="60000"/>
              </a:schemeClr>
            </a:solidFill>
            <a:ln w="9525" cap="flat" cmpd="sng" algn="ctr">
              <a:solidFill>
                <a:schemeClr val="accent1"/>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5" name="TextBox 20">
              <a:extLst>
                <a:ext uri="{FF2B5EF4-FFF2-40B4-BE49-F238E27FC236}">
                  <a16:creationId xmlns:a16="http://schemas.microsoft.com/office/drawing/2014/main" id="{390E5D4E-9814-4599-86F0-CA5BC03F16BE}"/>
                </a:ext>
              </a:extLst>
            </p:cNvPr>
            <p:cNvSpPr txBox="1"/>
            <p:nvPr/>
          </p:nvSpPr>
          <p:spPr>
            <a:xfrm>
              <a:off x="3361324" y="2962506"/>
              <a:ext cx="855042" cy="238527"/>
            </a:xfrm>
            <a:prstGeom prst="rect">
              <a:avLst/>
            </a:prstGeom>
            <a:noFill/>
          </p:spPr>
          <p:txBody>
            <a:bodyPr wrap="none" lIns="68580" tIns="34290" rIns="68580" bIns="34290" rtlCol="0">
              <a:spAutoFit/>
            </a:bodyPr>
            <a:lstStyle/>
            <a:p>
              <a:r>
                <a:rPr lang="en-US" altLang="zh-CN" sz="1100" dirty="0">
                  <a:latin typeface="+mj-lt"/>
                  <a:ea typeface="黑体" pitchFamily="49" charset="-122"/>
                </a:rPr>
                <a:t>Staging Area</a:t>
              </a:r>
              <a:endParaRPr lang="zh-CN" altLang="en-US" sz="1100" dirty="0">
                <a:latin typeface="+mj-lt"/>
                <a:ea typeface="黑体" pitchFamily="49" charset="-122"/>
              </a:endParaRPr>
            </a:p>
          </p:txBody>
        </p:sp>
        <p:sp>
          <p:nvSpPr>
            <p:cNvPr id="26" name="流程图: 文档 25">
              <a:extLst>
                <a:ext uri="{FF2B5EF4-FFF2-40B4-BE49-F238E27FC236}">
                  <a16:creationId xmlns:a16="http://schemas.microsoft.com/office/drawing/2014/main" id="{A541DFE1-2F61-4B2C-8388-3B2B1FC6ED3A}"/>
                </a:ext>
              </a:extLst>
            </p:cNvPr>
            <p:cNvSpPr/>
            <p:nvPr/>
          </p:nvSpPr>
          <p:spPr bwMode="auto">
            <a:xfrm>
              <a:off x="4583224" y="2423756"/>
              <a:ext cx="726551" cy="1243307"/>
            </a:xfrm>
            <a:prstGeom prst="flowChartDocument">
              <a:avLst/>
            </a:prstGeom>
            <a:solidFill>
              <a:srgbClr val="DAEFF6"/>
            </a:solidFill>
            <a:ln w="9525" cap="flat" cmpd="sng" algn="ctr">
              <a:solidFill>
                <a:srgbClr val="4A9AC2"/>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7" name="TextBox 22">
              <a:extLst>
                <a:ext uri="{FF2B5EF4-FFF2-40B4-BE49-F238E27FC236}">
                  <a16:creationId xmlns:a16="http://schemas.microsoft.com/office/drawing/2014/main" id="{16EF619A-336B-4398-8515-F185A99EA83E}"/>
                </a:ext>
              </a:extLst>
            </p:cNvPr>
            <p:cNvSpPr txBox="1"/>
            <p:nvPr/>
          </p:nvSpPr>
          <p:spPr>
            <a:xfrm>
              <a:off x="4589191" y="2801365"/>
              <a:ext cx="787716" cy="438582"/>
            </a:xfrm>
            <a:prstGeom prst="rect">
              <a:avLst/>
            </a:prstGeom>
            <a:noFill/>
          </p:spPr>
          <p:txBody>
            <a:bodyPr wrap="none" lIns="68580" tIns="34290" rIns="68580" bIns="34290" rtlCol="0">
              <a:spAutoFit/>
            </a:bodyPr>
            <a:lstStyle/>
            <a:p>
              <a:r>
                <a:rPr lang="en-US" altLang="zh-CN" sz="800" dirty="0">
                  <a:latin typeface="+mj-lt"/>
                  <a:ea typeface="黑体" pitchFamily="49" charset="-122"/>
                </a:rPr>
                <a:t>Transformation</a:t>
              </a:r>
            </a:p>
            <a:p>
              <a:r>
                <a:rPr lang="en-US" altLang="zh-CN" sz="800" dirty="0">
                  <a:latin typeface="+mj-lt"/>
                  <a:ea typeface="黑体" pitchFamily="49" charset="-122"/>
                </a:rPr>
                <a:t>And load</a:t>
              </a:r>
            </a:p>
            <a:p>
              <a:r>
                <a:rPr lang="en-US" altLang="zh-CN" sz="800" dirty="0">
                  <a:latin typeface="+mj-lt"/>
                  <a:ea typeface="黑体" pitchFamily="49" charset="-122"/>
                </a:rPr>
                <a:t>processes</a:t>
              </a:r>
              <a:endParaRPr lang="zh-CN" altLang="en-US" sz="800" dirty="0">
                <a:latin typeface="+mj-lt"/>
                <a:ea typeface="黑体" pitchFamily="49" charset="-122"/>
              </a:endParaRPr>
            </a:p>
          </p:txBody>
        </p:sp>
        <p:sp>
          <p:nvSpPr>
            <p:cNvPr id="28" name="圆柱形 23">
              <a:extLst>
                <a:ext uri="{FF2B5EF4-FFF2-40B4-BE49-F238E27FC236}">
                  <a16:creationId xmlns:a16="http://schemas.microsoft.com/office/drawing/2014/main" id="{72699661-B1CD-4A8D-A4D1-928E3A744A52}"/>
                </a:ext>
              </a:extLst>
            </p:cNvPr>
            <p:cNvSpPr/>
            <p:nvPr/>
          </p:nvSpPr>
          <p:spPr bwMode="auto">
            <a:xfrm>
              <a:off x="5690701" y="1529003"/>
              <a:ext cx="1183530" cy="3058971"/>
            </a:xfrm>
            <a:prstGeom prst="can">
              <a:avLst/>
            </a:prstGeom>
            <a:solidFill>
              <a:schemeClr val="bg1"/>
            </a:solidFill>
            <a:ln w="9525" cap="flat" cmpd="sng" algn="ctr">
              <a:solidFill>
                <a:srgbClr val="4A9AC2"/>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grpSp>
          <p:nvGrpSpPr>
            <p:cNvPr id="29" name="组合 60">
              <a:extLst>
                <a:ext uri="{FF2B5EF4-FFF2-40B4-BE49-F238E27FC236}">
                  <a16:creationId xmlns:a16="http://schemas.microsoft.com/office/drawing/2014/main" id="{4042D04F-C2DE-49C1-929B-0BAE92611904}"/>
                </a:ext>
              </a:extLst>
            </p:cNvPr>
            <p:cNvGrpSpPr/>
            <p:nvPr/>
          </p:nvGrpSpPr>
          <p:grpSpPr>
            <a:xfrm>
              <a:off x="5962278" y="1918907"/>
              <a:ext cx="665660" cy="660590"/>
              <a:chOff x="9747850" y="2008935"/>
              <a:chExt cx="638354" cy="880786"/>
            </a:xfrm>
          </p:grpSpPr>
          <p:grpSp>
            <p:nvGrpSpPr>
              <p:cNvPr id="77" name="组合 53">
                <a:extLst>
                  <a:ext uri="{FF2B5EF4-FFF2-40B4-BE49-F238E27FC236}">
                    <a16:creationId xmlns:a16="http://schemas.microsoft.com/office/drawing/2014/main" id="{3E08D95F-AE9D-40A7-9422-1FF96B01E99C}"/>
                  </a:ext>
                </a:extLst>
              </p:cNvPr>
              <p:cNvGrpSpPr/>
              <p:nvPr/>
            </p:nvGrpSpPr>
            <p:grpSpPr>
              <a:xfrm>
                <a:off x="9747850" y="2008935"/>
                <a:ext cx="638354" cy="647635"/>
                <a:chOff x="9747850" y="2008935"/>
                <a:chExt cx="638354" cy="647635"/>
              </a:xfrm>
            </p:grpSpPr>
            <p:sp>
              <p:nvSpPr>
                <p:cNvPr id="79" name="圆柱形 27">
                  <a:extLst>
                    <a:ext uri="{FF2B5EF4-FFF2-40B4-BE49-F238E27FC236}">
                      <a16:creationId xmlns:a16="http://schemas.microsoft.com/office/drawing/2014/main" id="{49406888-D2F6-4793-8849-433654202F59}"/>
                    </a:ext>
                  </a:extLst>
                </p:cNvPr>
                <p:cNvSpPr/>
                <p:nvPr/>
              </p:nvSpPr>
              <p:spPr bwMode="auto">
                <a:xfrm>
                  <a:off x="9747850" y="2008935"/>
                  <a:ext cx="638354" cy="647635"/>
                </a:xfrm>
                <a:prstGeom prst="can">
                  <a:avLst/>
                </a:prstGeom>
                <a:solidFill>
                  <a:srgbClr val="F79709"/>
                </a:solidFill>
                <a:ln w="9525" cap="flat" cmpd="sng" algn="ctr">
                  <a:solidFill>
                    <a:schemeClr val="accent3"/>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pic>
              <p:nvPicPr>
                <p:cNvPr id="80" name="图片 79" descr="259535-14032223594796_17.png">
                  <a:extLst>
                    <a:ext uri="{FF2B5EF4-FFF2-40B4-BE49-F238E27FC236}">
                      <a16:creationId xmlns:a16="http://schemas.microsoft.com/office/drawing/2014/main" id="{29771921-79ED-4C4A-95BB-7C2F181D45D9}"/>
                    </a:ext>
                  </a:extLst>
                </p:cNvPr>
                <p:cNvPicPr>
                  <a:picLocks noChangeAspect="1"/>
                </p:cNvPicPr>
                <p:nvPr/>
              </p:nvPicPr>
              <p:blipFill>
                <a:blip r:embed="rId2" cstate="print"/>
                <a:stretch>
                  <a:fillRect/>
                </a:stretch>
              </p:blipFill>
              <p:spPr>
                <a:xfrm>
                  <a:off x="9834110" y="2228404"/>
                  <a:ext cx="435197" cy="408553"/>
                </a:xfrm>
                <a:prstGeom prst="rect">
                  <a:avLst/>
                </a:prstGeom>
              </p:spPr>
            </p:pic>
          </p:grpSp>
          <p:sp>
            <p:nvSpPr>
              <p:cNvPr id="78" name="TextBox 26">
                <a:extLst>
                  <a:ext uri="{FF2B5EF4-FFF2-40B4-BE49-F238E27FC236}">
                    <a16:creationId xmlns:a16="http://schemas.microsoft.com/office/drawing/2014/main" id="{CDA42A13-D373-4C09-838C-D3DA26B94AC8}"/>
                  </a:ext>
                </a:extLst>
              </p:cNvPr>
              <p:cNvSpPr txBox="1"/>
              <p:nvPr/>
            </p:nvSpPr>
            <p:spPr>
              <a:xfrm>
                <a:off x="9884826" y="2602463"/>
                <a:ext cx="367710" cy="287258"/>
              </a:xfrm>
              <a:prstGeom prst="rect">
                <a:avLst/>
              </a:prstGeom>
              <a:noFill/>
            </p:spPr>
            <p:txBody>
              <a:bodyPr wrap="none" rtlCol="0">
                <a:spAutoFit/>
              </a:bodyPr>
              <a:lstStyle/>
              <a:p>
                <a:pPr algn="ctr"/>
                <a:r>
                  <a:rPr lang="en-US" altLang="zh-CN" sz="800" dirty="0">
                    <a:latin typeface="+mj-lt"/>
                    <a:ea typeface="黑体" pitchFamily="49" charset="-122"/>
                  </a:rPr>
                  <a:t>CRM</a:t>
                </a:r>
                <a:endParaRPr lang="zh-CN" altLang="en-US" sz="800" dirty="0">
                  <a:latin typeface="+mj-lt"/>
                  <a:ea typeface="黑体" pitchFamily="49" charset="-122"/>
                </a:endParaRPr>
              </a:p>
            </p:txBody>
          </p:sp>
        </p:grpSp>
        <p:grpSp>
          <p:nvGrpSpPr>
            <p:cNvPr id="30" name="组合 59">
              <a:extLst>
                <a:ext uri="{FF2B5EF4-FFF2-40B4-BE49-F238E27FC236}">
                  <a16:creationId xmlns:a16="http://schemas.microsoft.com/office/drawing/2014/main" id="{1DAB97C9-2DD0-43E8-8DC9-5500654C373E}"/>
                </a:ext>
              </a:extLst>
            </p:cNvPr>
            <p:cNvGrpSpPr/>
            <p:nvPr/>
          </p:nvGrpSpPr>
          <p:grpSpPr>
            <a:xfrm>
              <a:off x="5954699" y="2535313"/>
              <a:ext cx="665660" cy="664451"/>
              <a:chOff x="9747850" y="2805228"/>
              <a:chExt cx="638354" cy="885934"/>
            </a:xfrm>
          </p:grpSpPr>
          <p:grpSp>
            <p:nvGrpSpPr>
              <p:cNvPr id="73" name="组合 54">
                <a:extLst>
                  <a:ext uri="{FF2B5EF4-FFF2-40B4-BE49-F238E27FC236}">
                    <a16:creationId xmlns:a16="http://schemas.microsoft.com/office/drawing/2014/main" id="{B07D1115-7B37-4C7F-9508-8C8AA5385C5D}"/>
                  </a:ext>
                </a:extLst>
              </p:cNvPr>
              <p:cNvGrpSpPr/>
              <p:nvPr/>
            </p:nvGrpSpPr>
            <p:grpSpPr>
              <a:xfrm>
                <a:off x="9747850" y="2805228"/>
                <a:ext cx="638354" cy="647635"/>
                <a:chOff x="9747850" y="2805228"/>
                <a:chExt cx="638354" cy="647635"/>
              </a:xfrm>
            </p:grpSpPr>
            <p:sp>
              <p:nvSpPr>
                <p:cNvPr id="75" name="圆柱形 32">
                  <a:extLst>
                    <a:ext uri="{FF2B5EF4-FFF2-40B4-BE49-F238E27FC236}">
                      <a16:creationId xmlns:a16="http://schemas.microsoft.com/office/drawing/2014/main" id="{78CCA898-E216-45F9-97D3-1F62C1D526AF}"/>
                    </a:ext>
                  </a:extLst>
                </p:cNvPr>
                <p:cNvSpPr/>
                <p:nvPr/>
              </p:nvSpPr>
              <p:spPr bwMode="auto">
                <a:xfrm>
                  <a:off x="9747850" y="2805228"/>
                  <a:ext cx="638354" cy="647635"/>
                </a:xfrm>
                <a:prstGeom prst="can">
                  <a:avLst/>
                </a:prstGeom>
                <a:solidFill>
                  <a:srgbClr val="92D050"/>
                </a:solidFill>
                <a:ln w="9525" cap="flat" cmpd="sng" algn="ctr">
                  <a:solidFill>
                    <a:schemeClr val="accent3"/>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pic>
              <p:nvPicPr>
                <p:cNvPr id="76" name="图片 75" descr="259535-14032223594796_17.png">
                  <a:extLst>
                    <a:ext uri="{FF2B5EF4-FFF2-40B4-BE49-F238E27FC236}">
                      <a16:creationId xmlns:a16="http://schemas.microsoft.com/office/drawing/2014/main" id="{44DA8E4D-F4B3-43C8-AF6C-9048C292BB01}"/>
                    </a:ext>
                  </a:extLst>
                </p:cNvPr>
                <p:cNvPicPr>
                  <a:picLocks noChangeAspect="1"/>
                </p:cNvPicPr>
                <p:nvPr/>
              </p:nvPicPr>
              <p:blipFill>
                <a:blip r:embed="rId2" cstate="print"/>
                <a:stretch>
                  <a:fillRect/>
                </a:stretch>
              </p:blipFill>
              <p:spPr>
                <a:xfrm>
                  <a:off x="9842736" y="3014953"/>
                  <a:ext cx="435197" cy="408553"/>
                </a:xfrm>
                <a:prstGeom prst="rect">
                  <a:avLst/>
                </a:prstGeom>
              </p:spPr>
            </p:pic>
          </p:grpSp>
          <p:sp>
            <p:nvSpPr>
              <p:cNvPr id="74" name="TextBox 31">
                <a:extLst>
                  <a:ext uri="{FF2B5EF4-FFF2-40B4-BE49-F238E27FC236}">
                    <a16:creationId xmlns:a16="http://schemas.microsoft.com/office/drawing/2014/main" id="{70E9A4F0-CACA-4460-8FA7-CACDF51B2D5C}"/>
                  </a:ext>
                </a:extLst>
              </p:cNvPr>
              <p:cNvSpPr txBox="1"/>
              <p:nvPr/>
            </p:nvSpPr>
            <p:spPr>
              <a:xfrm>
                <a:off x="9791051" y="3403904"/>
                <a:ext cx="555255" cy="287258"/>
              </a:xfrm>
              <a:prstGeom prst="rect">
                <a:avLst/>
              </a:prstGeom>
              <a:noFill/>
            </p:spPr>
            <p:txBody>
              <a:bodyPr wrap="none" rtlCol="0">
                <a:spAutoFit/>
              </a:bodyPr>
              <a:lstStyle/>
              <a:p>
                <a:pPr algn="ctr"/>
                <a:r>
                  <a:rPr lang="en-US" altLang="zh-CN" sz="800" dirty="0">
                    <a:latin typeface="+mj-lt"/>
                    <a:ea typeface="黑体" pitchFamily="49" charset="-122"/>
                  </a:rPr>
                  <a:t>REVENUE</a:t>
                </a:r>
                <a:endParaRPr lang="zh-CN" altLang="en-US" sz="800" dirty="0">
                  <a:latin typeface="+mj-lt"/>
                  <a:ea typeface="黑体" pitchFamily="49" charset="-122"/>
                </a:endParaRPr>
              </a:p>
            </p:txBody>
          </p:sp>
        </p:grpSp>
        <p:grpSp>
          <p:nvGrpSpPr>
            <p:cNvPr id="31" name="组合 58">
              <a:extLst>
                <a:ext uri="{FF2B5EF4-FFF2-40B4-BE49-F238E27FC236}">
                  <a16:creationId xmlns:a16="http://schemas.microsoft.com/office/drawing/2014/main" id="{57CA5DB6-FE21-41CC-9654-AE05F83B1643}"/>
                </a:ext>
              </a:extLst>
            </p:cNvPr>
            <p:cNvGrpSpPr/>
            <p:nvPr/>
          </p:nvGrpSpPr>
          <p:grpSpPr>
            <a:xfrm>
              <a:off x="5962278" y="3155579"/>
              <a:ext cx="665660" cy="657398"/>
              <a:chOff x="9747850" y="3601521"/>
              <a:chExt cx="638354" cy="876530"/>
            </a:xfrm>
          </p:grpSpPr>
          <p:grpSp>
            <p:nvGrpSpPr>
              <p:cNvPr id="69" name="组合 55">
                <a:extLst>
                  <a:ext uri="{FF2B5EF4-FFF2-40B4-BE49-F238E27FC236}">
                    <a16:creationId xmlns:a16="http://schemas.microsoft.com/office/drawing/2014/main" id="{18ABC8F6-9B71-4F1D-9532-C9275917E132}"/>
                  </a:ext>
                </a:extLst>
              </p:cNvPr>
              <p:cNvGrpSpPr/>
              <p:nvPr/>
            </p:nvGrpSpPr>
            <p:grpSpPr>
              <a:xfrm>
                <a:off x="9747850" y="3601521"/>
                <a:ext cx="638354" cy="647635"/>
                <a:chOff x="9747850" y="3601521"/>
                <a:chExt cx="638354" cy="647635"/>
              </a:xfrm>
            </p:grpSpPr>
            <p:sp>
              <p:nvSpPr>
                <p:cNvPr id="71" name="圆柱形 37">
                  <a:extLst>
                    <a:ext uri="{FF2B5EF4-FFF2-40B4-BE49-F238E27FC236}">
                      <a16:creationId xmlns:a16="http://schemas.microsoft.com/office/drawing/2014/main" id="{3EBC2EE8-0A4C-4728-B96E-D258B541A471}"/>
                    </a:ext>
                  </a:extLst>
                </p:cNvPr>
                <p:cNvSpPr/>
                <p:nvPr/>
              </p:nvSpPr>
              <p:spPr bwMode="auto">
                <a:xfrm>
                  <a:off x="9747850" y="3601521"/>
                  <a:ext cx="638354" cy="647635"/>
                </a:xfrm>
                <a:prstGeom prst="can">
                  <a:avLst/>
                </a:prstGeom>
                <a:solidFill>
                  <a:schemeClr val="tx2">
                    <a:lumMod val="60000"/>
                    <a:lumOff val="40000"/>
                  </a:schemeClr>
                </a:solidFill>
                <a:ln w="9525" cap="flat" cmpd="sng" algn="ctr">
                  <a:solidFill>
                    <a:schemeClr val="accent3"/>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pic>
              <p:nvPicPr>
                <p:cNvPr id="72" name="图片 71" descr="259535-14032223594796_17.png">
                  <a:extLst>
                    <a:ext uri="{FF2B5EF4-FFF2-40B4-BE49-F238E27FC236}">
                      <a16:creationId xmlns:a16="http://schemas.microsoft.com/office/drawing/2014/main" id="{11E5BF78-707B-45BA-A8BA-C3CBD603AA23}"/>
                    </a:ext>
                  </a:extLst>
                </p:cNvPr>
                <p:cNvPicPr>
                  <a:picLocks noChangeAspect="1"/>
                </p:cNvPicPr>
                <p:nvPr/>
              </p:nvPicPr>
              <p:blipFill>
                <a:blip r:embed="rId2" cstate="print"/>
                <a:stretch>
                  <a:fillRect/>
                </a:stretch>
              </p:blipFill>
              <p:spPr>
                <a:xfrm>
                  <a:off x="9837258" y="3814725"/>
                  <a:ext cx="435197" cy="408553"/>
                </a:xfrm>
                <a:prstGeom prst="rect">
                  <a:avLst/>
                </a:prstGeom>
              </p:spPr>
            </p:pic>
          </p:grpSp>
          <p:sp>
            <p:nvSpPr>
              <p:cNvPr id="70" name="TextBox 36">
                <a:extLst>
                  <a:ext uri="{FF2B5EF4-FFF2-40B4-BE49-F238E27FC236}">
                    <a16:creationId xmlns:a16="http://schemas.microsoft.com/office/drawing/2014/main" id="{ACF2E89B-1043-4F9D-88AC-BEADFC86B0E2}"/>
                  </a:ext>
                </a:extLst>
              </p:cNvPr>
              <p:cNvSpPr txBox="1"/>
              <p:nvPr/>
            </p:nvSpPr>
            <p:spPr>
              <a:xfrm>
                <a:off x="9857153" y="4190793"/>
                <a:ext cx="423050" cy="287258"/>
              </a:xfrm>
              <a:prstGeom prst="rect">
                <a:avLst/>
              </a:prstGeom>
              <a:noFill/>
            </p:spPr>
            <p:txBody>
              <a:bodyPr wrap="none" rtlCol="0">
                <a:spAutoFit/>
              </a:bodyPr>
              <a:lstStyle/>
              <a:p>
                <a:pPr algn="ctr"/>
                <a:r>
                  <a:rPr lang="en-US" altLang="zh-CN" sz="800" dirty="0">
                    <a:latin typeface="+mj-lt"/>
                    <a:ea typeface="黑体" pitchFamily="49" charset="-122"/>
                  </a:rPr>
                  <a:t>SALES</a:t>
                </a:r>
                <a:endParaRPr lang="zh-CN" altLang="en-US" sz="800" dirty="0">
                  <a:latin typeface="+mj-lt"/>
                  <a:ea typeface="黑体" pitchFamily="49" charset="-122"/>
                </a:endParaRPr>
              </a:p>
            </p:txBody>
          </p:sp>
        </p:grpSp>
        <p:grpSp>
          <p:nvGrpSpPr>
            <p:cNvPr id="32" name="组合 57">
              <a:extLst>
                <a:ext uri="{FF2B5EF4-FFF2-40B4-BE49-F238E27FC236}">
                  <a16:creationId xmlns:a16="http://schemas.microsoft.com/office/drawing/2014/main" id="{8A1DA748-54DF-4A2D-970A-531E7E41FB4F}"/>
                </a:ext>
              </a:extLst>
            </p:cNvPr>
            <p:cNvGrpSpPr/>
            <p:nvPr/>
          </p:nvGrpSpPr>
          <p:grpSpPr>
            <a:xfrm>
              <a:off x="5923225" y="3768792"/>
              <a:ext cx="691215" cy="658860"/>
              <a:chOff x="9737254" y="4397813"/>
              <a:chExt cx="662861" cy="878479"/>
            </a:xfrm>
          </p:grpSpPr>
          <p:grpSp>
            <p:nvGrpSpPr>
              <p:cNvPr id="65" name="组合 56">
                <a:extLst>
                  <a:ext uri="{FF2B5EF4-FFF2-40B4-BE49-F238E27FC236}">
                    <a16:creationId xmlns:a16="http://schemas.microsoft.com/office/drawing/2014/main" id="{085340F1-97CB-436E-B83D-C7D42BADBC86}"/>
                  </a:ext>
                </a:extLst>
              </p:cNvPr>
              <p:cNvGrpSpPr/>
              <p:nvPr/>
            </p:nvGrpSpPr>
            <p:grpSpPr>
              <a:xfrm>
                <a:off x="9747850" y="4397813"/>
                <a:ext cx="638354" cy="647635"/>
                <a:chOff x="9747850" y="4397813"/>
                <a:chExt cx="638354" cy="647635"/>
              </a:xfrm>
            </p:grpSpPr>
            <p:sp>
              <p:nvSpPr>
                <p:cNvPr id="67" name="圆柱形 40">
                  <a:extLst>
                    <a:ext uri="{FF2B5EF4-FFF2-40B4-BE49-F238E27FC236}">
                      <a16:creationId xmlns:a16="http://schemas.microsoft.com/office/drawing/2014/main" id="{EAE5318F-6ABD-47CB-BC4B-EAC9D204DCAC}"/>
                    </a:ext>
                  </a:extLst>
                </p:cNvPr>
                <p:cNvSpPr/>
                <p:nvPr/>
              </p:nvSpPr>
              <p:spPr bwMode="auto">
                <a:xfrm>
                  <a:off x="9747850" y="4397813"/>
                  <a:ext cx="638354" cy="647635"/>
                </a:xfrm>
                <a:prstGeom prst="can">
                  <a:avLst/>
                </a:prstGeom>
                <a:solidFill>
                  <a:schemeClr val="accent2"/>
                </a:solidFill>
                <a:ln w="9525" cap="flat" cmpd="sng" algn="ctr">
                  <a:solidFill>
                    <a:schemeClr val="accent3"/>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pic>
              <p:nvPicPr>
                <p:cNvPr id="68" name="图片 67" descr="259535-14032223594796_17.png">
                  <a:extLst>
                    <a:ext uri="{FF2B5EF4-FFF2-40B4-BE49-F238E27FC236}">
                      <a16:creationId xmlns:a16="http://schemas.microsoft.com/office/drawing/2014/main" id="{A10B42E4-0430-469C-953C-16AA599BDFD2}"/>
                    </a:ext>
                  </a:extLst>
                </p:cNvPr>
                <p:cNvPicPr>
                  <a:picLocks noChangeAspect="1"/>
                </p:cNvPicPr>
                <p:nvPr/>
              </p:nvPicPr>
              <p:blipFill>
                <a:blip r:embed="rId2" cstate="print"/>
                <a:stretch>
                  <a:fillRect/>
                </a:stretch>
              </p:blipFill>
              <p:spPr>
                <a:xfrm>
                  <a:off x="9842736" y="4619643"/>
                  <a:ext cx="435197" cy="408553"/>
                </a:xfrm>
                <a:prstGeom prst="rect">
                  <a:avLst/>
                </a:prstGeom>
              </p:spPr>
            </p:pic>
          </p:grpSp>
          <p:sp>
            <p:nvSpPr>
              <p:cNvPr id="66" name="TextBox 41">
                <a:extLst>
                  <a:ext uri="{FF2B5EF4-FFF2-40B4-BE49-F238E27FC236}">
                    <a16:creationId xmlns:a16="http://schemas.microsoft.com/office/drawing/2014/main" id="{7200303A-0883-44A2-8D11-71A88184B583}"/>
                  </a:ext>
                </a:extLst>
              </p:cNvPr>
              <p:cNvSpPr txBox="1"/>
              <p:nvPr/>
            </p:nvSpPr>
            <p:spPr>
              <a:xfrm>
                <a:off x="9737254" y="4989034"/>
                <a:ext cx="662861" cy="287258"/>
              </a:xfrm>
              <a:prstGeom prst="rect">
                <a:avLst/>
              </a:prstGeom>
              <a:noFill/>
            </p:spPr>
            <p:txBody>
              <a:bodyPr wrap="none" rtlCol="0">
                <a:spAutoFit/>
              </a:bodyPr>
              <a:lstStyle/>
              <a:p>
                <a:pPr algn="ctr"/>
                <a:r>
                  <a:rPr lang="en-US" altLang="zh-CN" sz="800" dirty="0">
                    <a:latin typeface="+mj-lt"/>
                    <a:ea typeface="黑体" pitchFamily="49" charset="-122"/>
                  </a:rPr>
                  <a:t>Aggregation</a:t>
                </a:r>
                <a:endParaRPr lang="zh-CN" altLang="en-US" sz="800" dirty="0">
                  <a:latin typeface="+mj-lt"/>
                  <a:ea typeface="黑体" pitchFamily="49" charset="-122"/>
                </a:endParaRPr>
              </a:p>
            </p:txBody>
          </p:sp>
        </p:grpSp>
        <p:sp>
          <p:nvSpPr>
            <p:cNvPr id="33" name="TextBox 44">
              <a:extLst>
                <a:ext uri="{FF2B5EF4-FFF2-40B4-BE49-F238E27FC236}">
                  <a16:creationId xmlns:a16="http://schemas.microsoft.com/office/drawing/2014/main" id="{63F77FBD-D214-4351-8524-65C684A177D7}"/>
                </a:ext>
              </a:extLst>
            </p:cNvPr>
            <p:cNvSpPr txBox="1"/>
            <p:nvPr/>
          </p:nvSpPr>
          <p:spPr>
            <a:xfrm>
              <a:off x="6101756" y="1571905"/>
              <a:ext cx="370799" cy="192360"/>
            </a:xfrm>
            <a:prstGeom prst="rect">
              <a:avLst/>
            </a:prstGeom>
            <a:noFill/>
          </p:spPr>
          <p:txBody>
            <a:bodyPr wrap="square" lIns="68580" tIns="34290" rIns="68580" bIns="34290" rtlCol="0">
              <a:spAutoFit/>
            </a:bodyPr>
            <a:lstStyle/>
            <a:p>
              <a:r>
                <a:rPr lang="en-US" altLang="zh-CN" sz="800" b="1" dirty="0">
                  <a:solidFill>
                    <a:srgbClr val="FF0000"/>
                  </a:solidFill>
                  <a:latin typeface="+mj-lt"/>
                  <a:ea typeface="黑体" pitchFamily="49" charset="-122"/>
                </a:rPr>
                <a:t>EDW</a:t>
              </a:r>
              <a:endParaRPr lang="zh-CN" altLang="en-US" sz="800" b="1" dirty="0">
                <a:solidFill>
                  <a:srgbClr val="FF0000"/>
                </a:solidFill>
                <a:latin typeface="+mj-lt"/>
                <a:ea typeface="黑体" pitchFamily="49" charset="-122"/>
              </a:endParaRPr>
            </a:p>
          </p:txBody>
        </p:sp>
        <p:sp>
          <p:nvSpPr>
            <p:cNvPr id="34" name="右箭头 45">
              <a:extLst>
                <a:ext uri="{FF2B5EF4-FFF2-40B4-BE49-F238E27FC236}">
                  <a16:creationId xmlns:a16="http://schemas.microsoft.com/office/drawing/2014/main" id="{635A96EF-479C-4F81-A36A-6F236ADDB750}"/>
                </a:ext>
              </a:extLst>
            </p:cNvPr>
            <p:cNvSpPr/>
            <p:nvPr/>
          </p:nvSpPr>
          <p:spPr bwMode="auto">
            <a:xfrm>
              <a:off x="6985031" y="2933563"/>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35" name="圆角矩形 46">
              <a:extLst>
                <a:ext uri="{FF2B5EF4-FFF2-40B4-BE49-F238E27FC236}">
                  <a16:creationId xmlns:a16="http://schemas.microsoft.com/office/drawing/2014/main" id="{04C123B6-9BDF-4E26-A603-712AF480FB11}"/>
                </a:ext>
              </a:extLst>
            </p:cNvPr>
            <p:cNvSpPr/>
            <p:nvPr/>
          </p:nvSpPr>
          <p:spPr bwMode="auto">
            <a:xfrm>
              <a:off x="1170008" y="3667063"/>
              <a:ext cx="726142" cy="776322"/>
            </a:xfrm>
            <a:prstGeom prst="roundRect">
              <a:avLst/>
            </a:prstGeom>
            <a:solidFill>
              <a:srgbClr val="EAF371"/>
            </a:solidFill>
            <a:ln w="9525" cap="flat" cmpd="sng" algn="ctr">
              <a:solidFill>
                <a:srgbClr val="FFC000"/>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36" name="右箭头 47">
              <a:extLst>
                <a:ext uri="{FF2B5EF4-FFF2-40B4-BE49-F238E27FC236}">
                  <a16:creationId xmlns:a16="http://schemas.microsoft.com/office/drawing/2014/main" id="{49747D60-0B3B-4C63-BC83-CE3A2900CE25}"/>
                </a:ext>
              </a:extLst>
            </p:cNvPr>
            <p:cNvSpPr/>
            <p:nvPr/>
          </p:nvSpPr>
          <p:spPr bwMode="auto">
            <a:xfrm>
              <a:off x="1948583" y="3998542"/>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37" name="矩形 36">
              <a:extLst>
                <a:ext uri="{FF2B5EF4-FFF2-40B4-BE49-F238E27FC236}">
                  <a16:creationId xmlns:a16="http://schemas.microsoft.com/office/drawing/2014/main" id="{62DF1D25-503F-4FE2-A387-254C5905C2F3}"/>
                </a:ext>
              </a:extLst>
            </p:cNvPr>
            <p:cNvSpPr/>
            <p:nvPr/>
          </p:nvSpPr>
          <p:spPr bwMode="auto">
            <a:xfrm>
              <a:off x="1264461" y="3942969"/>
              <a:ext cx="530534" cy="330885"/>
            </a:xfrm>
            <a:prstGeom prst="rect">
              <a:avLst/>
            </a:prstGeom>
            <a:solidFill>
              <a:schemeClr val="bg1"/>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600" dirty="0">
                  <a:latin typeface="+mj-lt"/>
                  <a:ea typeface="黑体" pitchFamily="49" charset="-122"/>
                  <a:cs typeface="宋体" charset="0"/>
                </a:rPr>
                <a:t>Other</a:t>
              </a:r>
            </a:p>
            <a:p>
              <a:pPr algn="ctr" defTabSz="685800" fontAlgn="base">
                <a:spcBef>
                  <a:spcPct val="0"/>
                </a:spcBef>
                <a:spcAft>
                  <a:spcPct val="0"/>
                </a:spcAft>
              </a:pPr>
              <a:r>
                <a:rPr kumimoji="1" lang="en-US" altLang="zh-CN" sz="600" dirty="0">
                  <a:latin typeface="+mj-lt"/>
                  <a:ea typeface="黑体" pitchFamily="49" charset="-122"/>
                  <a:cs typeface="宋体" charset="0"/>
                </a:rPr>
                <a:t>Reference</a:t>
              </a:r>
            </a:p>
            <a:p>
              <a:pPr algn="ctr" defTabSz="685800" fontAlgn="base">
                <a:spcBef>
                  <a:spcPct val="0"/>
                </a:spcBef>
                <a:spcAft>
                  <a:spcPct val="0"/>
                </a:spcAft>
              </a:pPr>
              <a:r>
                <a:rPr kumimoji="1" lang="en-US" altLang="zh-CN" sz="600" dirty="0">
                  <a:latin typeface="+mj-lt"/>
                  <a:ea typeface="黑体" pitchFamily="49" charset="-122"/>
                  <a:cs typeface="宋体" charset="0"/>
                </a:rPr>
                <a:t>data</a:t>
              </a:r>
              <a:endParaRPr kumimoji="1" lang="zh-CN" altLang="en-US" sz="600" dirty="0">
                <a:latin typeface="+mj-lt"/>
                <a:ea typeface="黑体" pitchFamily="49" charset="-122"/>
                <a:cs typeface="宋体" charset="0"/>
              </a:endParaRPr>
            </a:p>
          </p:txBody>
        </p:sp>
        <p:sp>
          <p:nvSpPr>
            <p:cNvPr id="38" name="TextBox 49">
              <a:extLst>
                <a:ext uri="{FF2B5EF4-FFF2-40B4-BE49-F238E27FC236}">
                  <a16:creationId xmlns:a16="http://schemas.microsoft.com/office/drawing/2014/main" id="{613C4F72-0115-4C9A-9886-D311295D873C}"/>
                </a:ext>
              </a:extLst>
            </p:cNvPr>
            <p:cNvSpPr txBox="1"/>
            <p:nvPr/>
          </p:nvSpPr>
          <p:spPr>
            <a:xfrm>
              <a:off x="1205068" y="3644703"/>
              <a:ext cx="481542" cy="315471"/>
            </a:xfrm>
            <a:prstGeom prst="rect">
              <a:avLst/>
            </a:prstGeom>
            <a:noFill/>
          </p:spPr>
          <p:txBody>
            <a:bodyPr wrap="none" lIns="68580" tIns="34290" rIns="68580" bIns="34290" rtlCol="0">
              <a:spAutoFit/>
            </a:bodyPr>
            <a:lstStyle/>
            <a:p>
              <a:r>
                <a:rPr lang="en-US" altLang="zh-CN" sz="800" dirty="0">
                  <a:latin typeface="+mj-lt"/>
                  <a:ea typeface="黑体" pitchFamily="49" charset="-122"/>
                </a:rPr>
                <a:t>External</a:t>
              </a:r>
            </a:p>
            <a:p>
              <a:r>
                <a:rPr lang="en-US" altLang="zh-CN" sz="800" dirty="0">
                  <a:latin typeface="+mj-lt"/>
                  <a:ea typeface="黑体" pitchFamily="49" charset="-122"/>
                </a:rPr>
                <a:t>Sources</a:t>
              </a:r>
              <a:endParaRPr lang="zh-CN" altLang="en-US" sz="800" dirty="0">
                <a:latin typeface="+mj-lt"/>
                <a:ea typeface="黑体" pitchFamily="49" charset="-122"/>
              </a:endParaRPr>
            </a:p>
          </p:txBody>
        </p:sp>
        <p:sp>
          <p:nvSpPr>
            <p:cNvPr id="39" name="TextBox 50">
              <a:extLst>
                <a:ext uri="{FF2B5EF4-FFF2-40B4-BE49-F238E27FC236}">
                  <a16:creationId xmlns:a16="http://schemas.microsoft.com/office/drawing/2014/main" id="{6BD9E1AF-B354-41B2-BF59-C9625BE1FF31}"/>
                </a:ext>
              </a:extLst>
            </p:cNvPr>
            <p:cNvSpPr txBox="1"/>
            <p:nvPr/>
          </p:nvSpPr>
          <p:spPr>
            <a:xfrm>
              <a:off x="3285997" y="1367183"/>
              <a:ext cx="2498689" cy="623248"/>
            </a:xfrm>
            <a:prstGeom prst="rect">
              <a:avLst/>
            </a:prstGeom>
            <a:noFill/>
          </p:spPr>
          <p:txBody>
            <a:bodyPr wrap="square" lIns="68580" tIns="34290" rIns="68580" bIns="34290" rtlCol="0">
              <a:spAutoFit/>
            </a:bodyPr>
            <a:lstStyle/>
            <a:p>
              <a:r>
                <a:rPr lang="en-US" altLang="zh-CN" b="1" dirty="0">
                  <a:solidFill>
                    <a:srgbClr val="F79709"/>
                  </a:solidFill>
                  <a:latin typeface="+mj-lt"/>
                  <a:ea typeface="黑体" pitchFamily="49" charset="-122"/>
                </a:rPr>
                <a:t>Data  </a:t>
              </a:r>
              <a:r>
                <a:rPr lang="en-US" altLang="zh-CN" b="1">
                  <a:solidFill>
                    <a:srgbClr val="F79709"/>
                  </a:solidFill>
                  <a:latin typeface="+mj-lt"/>
                  <a:ea typeface="黑体" pitchFamily="49" charset="-122"/>
                </a:rPr>
                <a:t>Warehouse  Architecture</a:t>
              </a:r>
            </a:p>
          </p:txBody>
        </p:sp>
        <p:sp>
          <p:nvSpPr>
            <p:cNvPr id="40" name="右箭头 51">
              <a:extLst>
                <a:ext uri="{FF2B5EF4-FFF2-40B4-BE49-F238E27FC236}">
                  <a16:creationId xmlns:a16="http://schemas.microsoft.com/office/drawing/2014/main" id="{EF5C4DD0-B3BC-4594-A16F-761001566D7E}"/>
                </a:ext>
              </a:extLst>
            </p:cNvPr>
            <p:cNvSpPr/>
            <p:nvPr/>
          </p:nvSpPr>
          <p:spPr bwMode="auto">
            <a:xfrm rot="10800000">
              <a:off x="5334132" y="3944786"/>
              <a:ext cx="283512" cy="155653"/>
            </a:xfrm>
            <a:prstGeom prst="rightArrow">
              <a:avLst/>
            </a:prstGeom>
            <a:solidFill>
              <a:srgbClr val="F79709"/>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grpSp>
          <p:nvGrpSpPr>
            <p:cNvPr id="41" name="组合 85">
              <a:extLst>
                <a:ext uri="{FF2B5EF4-FFF2-40B4-BE49-F238E27FC236}">
                  <a16:creationId xmlns:a16="http://schemas.microsoft.com/office/drawing/2014/main" id="{95212A18-88EA-4A35-8D4A-9E3015AA5C3B}"/>
                </a:ext>
              </a:extLst>
            </p:cNvPr>
            <p:cNvGrpSpPr/>
            <p:nvPr/>
          </p:nvGrpSpPr>
          <p:grpSpPr>
            <a:xfrm>
              <a:off x="4646342" y="3728976"/>
              <a:ext cx="587453" cy="587453"/>
              <a:chOff x="6436842" y="4252091"/>
              <a:chExt cx="783271" cy="783271"/>
            </a:xfrm>
          </p:grpSpPr>
          <p:sp>
            <p:nvSpPr>
              <p:cNvPr id="55" name="矩形 54">
                <a:extLst>
                  <a:ext uri="{FF2B5EF4-FFF2-40B4-BE49-F238E27FC236}">
                    <a16:creationId xmlns:a16="http://schemas.microsoft.com/office/drawing/2014/main" id="{1FA6A093-0EE6-406D-B28E-0C9B48E06649}"/>
                  </a:ext>
                </a:extLst>
              </p:cNvPr>
              <p:cNvSpPr/>
              <p:nvPr/>
            </p:nvSpPr>
            <p:spPr bwMode="auto">
              <a:xfrm>
                <a:off x="6436842" y="4252091"/>
                <a:ext cx="783271" cy="78327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grpSp>
            <p:nvGrpSpPr>
              <p:cNvPr id="56" name="组合 78">
                <a:extLst>
                  <a:ext uri="{FF2B5EF4-FFF2-40B4-BE49-F238E27FC236}">
                    <a16:creationId xmlns:a16="http://schemas.microsoft.com/office/drawing/2014/main" id="{B1560379-14A8-48B3-B81D-CF40FAFA41DC}"/>
                  </a:ext>
                </a:extLst>
              </p:cNvPr>
              <p:cNvGrpSpPr/>
              <p:nvPr/>
            </p:nvGrpSpPr>
            <p:grpSpPr>
              <a:xfrm>
                <a:off x="6515100" y="4298826"/>
                <a:ext cx="635000" cy="707739"/>
                <a:chOff x="6546850" y="4311527"/>
                <a:chExt cx="530460" cy="591224"/>
              </a:xfrm>
            </p:grpSpPr>
            <p:cxnSp>
              <p:nvCxnSpPr>
                <p:cNvPr id="63" name="直接箭头连接符 62">
                  <a:extLst>
                    <a:ext uri="{FF2B5EF4-FFF2-40B4-BE49-F238E27FC236}">
                      <a16:creationId xmlns:a16="http://schemas.microsoft.com/office/drawing/2014/main" id="{8E5CF363-24D5-446D-8D9F-3E22B1455486}"/>
                    </a:ext>
                  </a:extLst>
                </p:cNvPr>
                <p:cNvCxnSpPr/>
                <p:nvPr/>
              </p:nvCxnSpPr>
              <p:spPr bwMode="auto">
                <a:xfrm rot="16200000" flipH="1">
                  <a:off x="6531758" y="4344498"/>
                  <a:ext cx="560644" cy="530460"/>
                </a:xfrm>
                <a:prstGeom prst="straightConnector1">
                  <a:avLst/>
                </a:prstGeom>
                <a:solidFill>
                  <a:schemeClr val="accent1"/>
                </a:solidFill>
                <a:ln w="9525" cap="flat" cmpd="sng" algn="ctr">
                  <a:solidFill>
                    <a:schemeClr val="tx1"/>
                  </a:solidFill>
                  <a:prstDash val="solid"/>
                  <a:round/>
                  <a:headEnd type="arrow"/>
                  <a:tailEnd type="arrow"/>
                </a:ln>
              </p:spPr>
            </p:cxnSp>
            <p:cxnSp>
              <p:nvCxnSpPr>
                <p:cNvPr id="64" name="直接箭头连接符 63">
                  <a:extLst>
                    <a:ext uri="{FF2B5EF4-FFF2-40B4-BE49-F238E27FC236}">
                      <a16:creationId xmlns:a16="http://schemas.microsoft.com/office/drawing/2014/main" id="{7A650438-0FEF-42EE-A9DE-C30394A3FEF0}"/>
                    </a:ext>
                  </a:extLst>
                </p:cNvPr>
                <p:cNvCxnSpPr/>
                <p:nvPr/>
              </p:nvCxnSpPr>
              <p:spPr bwMode="auto">
                <a:xfrm rot="5400000">
                  <a:off x="6516468" y="4341909"/>
                  <a:ext cx="591224" cy="530460"/>
                </a:xfrm>
                <a:prstGeom prst="straightConnector1">
                  <a:avLst/>
                </a:prstGeom>
                <a:solidFill>
                  <a:schemeClr val="accent1"/>
                </a:solidFill>
                <a:ln w="9525" cap="flat" cmpd="sng" algn="ctr">
                  <a:solidFill>
                    <a:schemeClr val="tx1"/>
                  </a:solidFill>
                  <a:prstDash val="solid"/>
                  <a:round/>
                  <a:headEnd type="arrow"/>
                  <a:tailEnd type="arrow"/>
                </a:ln>
              </p:spPr>
            </p:cxnSp>
          </p:grpSp>
          <p:sp>
            <p:nvSpPr>
              <p:cNvPr id="57" name="矩形 56">
                <a:extLst>
                  <a:ext uri="{FF2B5EF4-FFF2-40B4-BE49-F238E27FC236}">
                    <a16:creationId xmlns:a16="http://schemas.microsoft.com/office/drawing/2014/main" id="{B29A7BC6-99B4-47A9-870B-B51B13B53DFA}"/>
                  </a:ext>
                </a:extLst>
              </p:cNvPr>
              <p:cNvSpPr/>
              <p:nvPr/>
            </p:nvSpPr>
            <p:spPr bwMode="auto">
              <a:xfrm>
                <a:off x="6647618" y="4440157"/>
                <a:ext cx="307311" cy="307311"/>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58" name="椭圆 57">
                <a:extLst>
                  <a:ext uri="{FF2B5EF4-FFF2-40B4-BE49-F238E27FC236}">
                    <a16:creationId xmlns:a16="http://schemas.microsoft.com/office/drawing/2014/main" id="{2694556D-595D-4DC4-B478-842C404B0CCD}"/>
                  </a:ext>
                </a:extLst>
              </p:cNvPr>
              <p:cNvSpPr/>
              <p:nvPr/>
            </p:nvSpPr>
            <p:spPr bwMode="auto">
              <a:xfrm>
                <a:off x="6798099" y="4533488"/>
                <a:ext cx="279211" cy="279211"/>
              </a:xfrm>
              <a:prstGeom prst="ellipse">
                <a:avLst/>
              </a:prstGeom>
              <a:solidFill>
                <a:srgbClr val="C0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59" name="等腰三角形 58">
                <a:extLst>
                  <a:ext uri="{FF2B5EF4-FFF2-40B4-BE49-F238E27FC236}">
                    <a16:creationId xmlns:a16="http://schemas.microsoft.com/office/drawing/2014/main" id="{61461125-B049-4AFA-B0D1-4A7C0F1B3827}"/>
                  </a:ext>
                </a:extLst>
              </p:cNvPr>
              <p:cNvSpPr/>
              <p:nvPr/>
            </p:nvSpPr>
            <p:spPr bwMode="auto">
              <a:xfrm>
                <a:off x="6730168" y="4654137"/>
                <a:ext cx="250161" cy="235913"/>
              </a:xfrm>
              <a:prstGeom prst="triangle">
                <a:avLst/>
              </a:prstGeom>
              <a:solidFill>
                <a:srgbClr val="E4F04E"/>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grpSp>
            <p:nvGrpSpPr>
              <p:cNvPr id="60" name="组合 84">
                <a:extLst>
                  <a:ext uri="{FF2B5EF4-FFF2-40B4-BE49-F238E27FC236}">
                    <a16:creationId xmlns:a16="http://schemas.microsoft.com/office/drawing/2014/main" id="{D32ED809-27C8-4608-9769-DDF91D179055}"/>
                  </a:ext>
                </a:extLst>
              </p:cNvPr>
              <p:cNvGrpSpPr/>
              <p:nvPr/>
            </p:nvGrpSpPr>
            <p:grpSpPr>
              <a:xfrm>
                <a:off x="6692054" y="4468967"/>
                <a:ext cx="76227" cy="89829"/>
                <a:chOff x="9963150" y="3994944"/>
                <a:chExt cx="139700" cy="164628"/>
              </a:xfrm>
            </p:grpSpPr>
            <p:cxnSp>
              <p:nvCxnSpPr>
                <p:cNvPr id="61" name="直接连接符 60">
                  <a:extLst>
                    <a:ext uri="{FF2B5EF4-FFF2-40B4-BE49-F238E27FC236}">
                      <a16:creationId xmlns:a16="http://schemas.microsoft.com/office/drawing/2014/main" id="{FDD3BC49-6B9B-4C22-94AC-46D347E8526D}"/>
                    </a:ext>
                  </a:extLst>
                </p:cNvPr>
                <p:cNvCxnSpPr/>
                <p:nvPr/>
              </p:nvCxnSpPr>
              <p:spPr bwMode="auto">
                <a:xfrm>
                  <a:off x="9963150" y="4083185"/>
                  <a:ext cx="139700" cy="1588"/>
                </a:xfrm>
                <a:prstGeom prst="line">
                  <a:avLst/>
                </a:prstGeom>
                <a:solidFill>
                  <a:schemeClr val="accent1"/>
                </a:solidFill>
                <a:ln w="9525" cap="flat" cmpd="sng" algn="ctr">
                  <a:solidFill>
                    <a:srgbClr val="C00000"/>
                  </a:solidFill>
                  <a:prstDash val="solid"/>
                  <a:round/>
                  <a:headEnd type="none" w="med" len="med"/>
                  <a:tailEnd type="none" w="med" len="med"/>
                </a:ln>
              </p:spPr>
            </p:cxnSp>
            <p:cxnSp>
              <p:nvCxnSpPr>
                <p:cNvPr id="62" name="直接连接符 61">
                  <a:extLst>
                    <a:ext uri="{FF2B5EF4-FFF2-40B4-BE49-F238E27FC236}">
                      <a16:creationId xmlns:a16="http://schemas.microsoft.com/office/drawing/2014/main" id="{2EB5B0D5-4958-41D8-83FC-A8D0148D44E0}"/>
                    </a:ext>
                  </a:extLst>
                </p:cNvPr>
                <p:cNvCxnSpPr/>
                <p:nvPr/>
              </p:nvCxnSpPr>
              <p:spPr bwMode="auto">
                <a:xfrm rot="5400000">
                  <a:off x="9950686" y="4076464"/>
                  <a:ext cx="164628" cy="1588"/>
                </a:xfrm>
                <a:prstGeom prst="line">
                  <a:avLst/>
                </a:prstGeom>
                <a:solidFill>
                  <a:schemeClr val="accent1"/>
                </a:solidFill>
                <a:ln w="9525" cap="flat" cmpd="sng" algn="ctr">
                  <a:solidFill>
                    <a:srgbClr val="C00000"/>
                  </a:solidFill>
                  <a:prstDash val="solid"/>
                  <a:round/>
                  <a:headEnd type="none" w="med" len="med"/>
                  <a:tailEnd type="none" w="med" len="med"/>
                </a:ln>
              </p:spPr>
            </p:cxnSp>
          </p:grpSp>
        </p:grpSp>
        <p:sp>
          <p:nvSpPr>
            <p:cNvPr id="42" name="TextBox 63">
              <a:extLst>
                <a:ext uri="{FF2B5EF4-FFF2-40B4-BE49-F238E27FC236}">
                  <a16:creationId xmlns:a16="http://schemas.microsoft.com/office/drawing/2014/main" id="{9D869C85-8D03-4ABE-B1AC-6D845613DA8F}"/>
                </a:ext>
              </a:extLst>
            </p:cNvPr>
            <p:cNvSpPr txBox="1"/>
            <p:nvPr/>
          </p:nvSpPr>
          <p:spPr>
            <a:xfrm>
              <a:off x="4623448" y="4316429"/>
              <a:ext cx="672300"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Data  Mining</a:t>
              </a:r>
              <a:endParaRPr lang="zh-CN" altLang="en-US" sz="800" dirty="0">
                <a:latin typeface="+mj-lt"/>
                <a:ea typeface="黑体" pitchFamily="49" charset="-122"/>
              </a:endParaRPr>
            </a:p>
          </p:txBody>
        </p:sp>
        <p:sp>
          <p:nvSpPr>
            <p:cNvPr id="43" name="圆角矩形 64">
              <a:extLst>
                <a:ext uri="{FF2B5EF4-FFF2-40B4-BE49-F238E27FC236}">
                  <a16:creationId xmlns:a16="http://schemas.microsoft.com/office/drawing/2014/main" id="{B6D2D8E4-46CD-4A3D-A903-434BF44A8846}"/>
                </a:ext>
              </a:extLst>
            </p:cNvPr>
            <p:cNvSpPr/>
            <p:nvPr/>
          </p:nvSpPr>
          <p:spPr bwMode="auto">
            <a:xfrm>
              <a:off x="7261229" y="1631028"/>
              <a:ext cx="1000761" cy="2839078"/>
            </a:xfrm>
            <a:prstGeom prst="roundRect">
              <a:avLst/>
            </a:prstGeom>
            <a:solidFill>
              <a:schemeClr val="bg1"/>
            </a:solidFill>
            <a:ln w="9525" cap="flat" cmpd="sng" algn="ctr">
              <a:solidFill>
                <a:srgbClr val="00B0F0"/>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44" name="圆角矩形 65">
              <a:extLst>
                <a:ext uri="{FF2B5EF4-FFF2-40B4-BE49-F238E27FC236}">
                  <a16:creationId xmlns:a16="http://schemas.microsoft.com/office/drawing/2014/main" id="{0D7E497B-CE74-4834-BB68-F6EA9A227FB7}"/>
                </a:ext>
              </a:extLst>
            </p:cNvPr>
            <p:cNvSpPr/>
            <p:nvPr/>
          </p:nvSpPr>
          <p:spPr bwMode="auto">
            <a:xfrm>
              <a:off x="7261229" y="1631028"/>
              <a:ext cx="1000761" cy="232855"/>
            </a:xfrm>
            <a:prstGeom prst="roundRect">
              <a:avLst/>
            </a:prstGeom>
            <a:solidFill>
              <a:srgbClr val="DAEFF6"/>
            </a:solidFill>
            <a:ln w="9525" cap="flat" cmpd="sng" algn="ctr">
              <a:solidFill>
                <a:srgbClr val="00B0F0"/>
              </a:solid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1000" dirty="0">
                  <a:latin typeface="+mj-lt"/>
                  <a:ea typeface="黑体" pitchFamily="49" charset="-122"/>
                  <a:cs typeface="宋体" charset="0"/>
                </a:rPr>
                <a:t>Portal</a:t>
              </a:r>
              <a:endParaRPr kumimoji="1" lang="zh-CN" altLang="en-US" sz="1000" dirty="0">
                <a:latin typeface="+mj-lt"/>
                <a:ea typeface="黑体" pitchFamily="49" charset="-122"/>
                <a:cs typeface="宋体" charset="0"/>
              </a:endParaRPr>
            </a:p>
          </p:txBody>
        </p:sp>
        <p:pic>
          <p:nvPicPr>
            <p:cNvPr id="45" name="图片 44" descr="图片1_03.png">
              <a:extLst>
                <a:ext uri="{FF2B5EF4-FFF2-40B4-BE49-F238E27FC236}">
                  <a16:creationId xmlns:a16="http://schemas.microsoft.com/office/drawing/2014/main" id="{E14A1EB6-18E8-4C55-B2AA-23E4E036FE13}"/>
                </a:ext>
              </a:extLst>
            </p:cNvPr>
            <p:cNvPicPr>
              <a:picLocks noChangeAspect="1"/>
            </p:cNvPicPr>
            <p:nvPr/>
          </p:nvPicPr>
          <p:blipFill>
            <a:blip r:embed="rId3" cstate="print"/>
            <a:stretch>
              <a:fillRect/>
            </a:stretch>
          </p:blipFill>
          <p:spPr>
            <a:xfrm>
              <a:off x="7537244" y="1939423"/>
              <a:ext cx="464344" cy="292894"/>
            </a:xfrm>
            <a:prstGeom prst="rect">
              <a:avLst/>
            </a:prstGeom>
          </p:spPr>
        </p:pic>
        <p:pic>
          <p:nvPicPr>
            <p:cNvPr id="46" name="图片 45" descr="图片1_06.png">
              <a:extLst>
                <a:ext uri="{FF2B5EF4-FFF2-40B4-BE49-F238E27FC236}">
                  <a16:creationId xmlns:a16="http://schemas.microsoft.com/office/drawing/2014/main" id="{C28A7B12-455E-4CD0-863F-C9B7DF250516}"/>
                </a:ext>
              </a:extLst>
            </p:cNvPr>
            <p:cNvPicPr>
              <a:picLocks noChangeAspect="1"/>
            </p:cNvPicPr>
            <p:nvPr/>
          </p:nvPicPr>
          <p:blipFill>
            <a:blip r:embed="rId4" cstate="print"/>
            <a:stretch>
              <a:fillRect/>
            </a:stretch>
          </p:blipFill>
          <p:spPr>
            <a:xfrm>
              <a:off x="7537244" y="2493435"/>
              <a:ext cx="464344" cy="302683"/>
            </a:xfrm>
            <a:prstGeom prst="rect">
              <a:avLst/>
            </a:prstGeom>
          </p:spPr>
        </p:pic>
        <p:pic>
          <p:nvPicPr>
            <p:cNvPr id="47" name="图片 46" descr="图片1_08.png">
              <a:extLst>
                <a:ext uri="{FF2B5EF4-FFF2-40B4-BE49-F238E27FC236}">
                  <a16:creationId xmlns:a16="http://schemas.microsoft.com/office/drawing/2014/main" id="{C5035070-3184-4ADD-8E0C-4427E466C263}"/>
                </a:ext>
              </a:extLst>
            </p:cNvPr>
            <p:cNvPicPr>
              <a:picLocks noChangeAspect="1"/>
            </p:cNvPicPr>
            <p:nvPr/>
          </p:nvPicPr>
          <p:blipFill>
            <a:blip r:embed="rId5" cstate="print"/>
            <a:stretch>
              <a:fillRect/>
            </a:stretch>
          </p:blipFill>
          <p:spPr>
            <a:xfrm>
              <a:off x="7511612" y="2953276"/>
              <a:ext cx="515609" cy="277636"/>
            </a:xfrm>
            <a:prstGeom prst="rect">
              <a:avLst/>
            </a:prstGeom>
          </p:spPr>
        </p:pic>
        <p:pic>
          <p:nvPicPr>
            <p:cNvPr id="48" name="图片 47" descr="图片1_11.png">
              <a:extLst>
                <a:ext uri="{FF2B5EF4-FFF2-40B4-BE49-F238E27FC236}">
                  <a16:creationId xmlns:a16="http://schemas.microsoft.com/office/drawing/2014/main" id="{68460B62-74CD-40E7-8286-06DA6FA2AA4A}"/>
                </a:ext>
              </a:extLst>
            </p:cNvPr>
            <p:cNvPicPr>
              <a:picLocks noChangeAspect="1"/>
            </p:cNvPicPr>
            <p:nvPr/>
          </p:nvPicPr>
          <p:blipFill>
            <a:blip r:embed="rId6" cstate="print"/>
            <a:stretch>
              <a:fillRect/>
            </a:stretch>
          </p:blipFill>
          <p:spPr>
            <a:xfrm>
              <a:off x="7523306" y="3472768"/>
              <a:ext cx="492218" cy="275408"/>
            </a:xfrm>
            <a:prstGeom prst="rect">
              <a:avLst/>
            </a:prstGeom>
          </p:spPr>
        </p:pic>
        <p:pic>
          <p:nvPicPr>
            <p:cNvPr id="49" name="图片 48" descr="图片1_18.png">
              <a:extLst>
                <a:ext uri="{FF2B5EF4-FFF2-40B4-BE49-F238E27FC236}">
                  <a16:creationId xmlns:a16="http://schemas.microsoft.com/office/drawing/2014/main" id="{3EEACEF8-4E39-4E96-A832-F96C6981FC32}"/>
                </a:ext>
              </a:extLst>
            </p:cNvPr>
            <p:cNvPicPr>
              <a:picLocks noChangeAspect="1"/>
            </p:cNvPicPr>
            <p:nvPr/>
          </p:nvPicPr>
          <p:blipFill>
            <a:blip r:embed="rId7" cstate="print"/>
            <a:stretch>
              <a:fillRect/>
            </a:stretch>
          </p:blipFill>
          <p:spPr>
            <a:xfrm>
              <a:off x="7469378" y="3909503"/>
              <a:ext cx="600075" cy="351483"/>
            </a:xfrm>
            <a:prstGeom prst="rect">
              <a:avLst/>
            </a:prstGeom>
          </p:spPr>
        </p:pic>
        <p:sp>
          <p:nvSpPr>
            <p:cNvPr id="50" name="TextBox 71">
              <a:extLst>
                <a:ext uri="{FF2B5EF4-FFF2-40B4-BE49-F238E27FC236}">
                  <a16:creationId xmlns:a16="http://schemas.microsoft.com/office/drawing/2014/main" id="{89379A8D-B691-427C-A7D6-E47BA351A683}"/>
                </a:ext>
              </a:extLst>
            </p:cNvPr>
            <p:cNvSpPr txBox="1"/>
            <p:nvPr/>
          </p:nvSpPr>
          <p:spPr>
            <a:xfrm>
              <a:off x="7412884" y="2245649"/>
              <a:ext cx="760465" cy="192360"/>
            </a:xfrm>
            <a:prstGeom prst="rect">
              <a:avLst/>
            </a:prstGeom>
            <a:noFill/>
          </p:spPr>
          <p:txBody>
            <a:bodyPr wrap="none" lIns="68580" tIns="34290" rIns="68580" bIns="34290" rtlCol="0">
              <a:spAutoFit/>
            </a:bodyPr>
            <a:lstStyle/>
            <a:p>
              <a:r>
                <a:rPr lang="en-US" altLang="zh-CN" sz="800" dirty="0">
                  <a:solidFill>
                    <a:srgbClr val="C00000"/>
                  </a:solidFill>
                  <a:latin typeface="+mj-lt"/>
                  <a:ea typeface="黑体" pitchFamily="49" charset="-122"/>
                </a:rPr>
                <a:t>Meta data Info</a:t>
              </a:r>
              <a:endParaRPr lang="zh-CN" altLang="en-US" sz="800" dirty="0">
                <a:solidFill>
                  <a:srgbClr val="C00000"/>
                </a:solidFill>
                <a:latin typeface="+mj-lt"/>
                <a:ea typeface="黑体" pitchFamily="49" charset="-122"/>
              </a:endParaRPr>
            </a:p>
          </p:txBody>
        </p:sp>
        <p:sp>
          <p:nvSpPr>
            <p:cNvPr id="51" name="TextBox 72">
              <a:extLst>
                <a:ext uri="{FF2B5EF4-FFF2-40B4-BE49-F238E27FC236}">
                  <a16:creationId xmlns:a16="http://schemas.microsoft.com/office/drawing/2014/main" id="{0F243025-9494-48F9-A526-17C18A34BF2E}"/>
                </a:ext>
              </a:extLst>
            </p:cNvPr>
            <p:cNvSpPr txBox="1"/>
            <p:nvPr/>
          </p:nvSpPr>
          <p:spPr>
            <a:xfrm>
              <a:off x="7351569" y="2767308"/>
              <a:ext cx="890308"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Tactical Reporting</a:t>
              </a:r>
              <a:endParaRPr lang="zh-CN" altLang="en-US" sz="800" dirty="0">
                <a:latin typeface="+mj-lt"/>
                <a:ea typeface="黑体" pitchFamily="49" charset="-122"/>
              </a:endParaRPr>
            </a:p>
          </p:txBody>
        </p:sp>
        <p:sp>
          <p:nvSpPr>
            <p:cNvPr id="52" name="TextBox 73">
              <a:extLst>
                <a:ext uri="{FF2B5EF4-FFF2-40B4-BE49-F238E27FC236}">
                  <a16:creationId xmlns:a16="http://schemas.microsoft.com/office/drawing/2014/main" id="{CD0F9307-BEE6-43A3-83A1-75C25D802AC2}"/>
                </a:ext>
              </a:extLst>
            </p:cNvPr>
            <p:cNvSpPr txBox="1"/>
            <p:nvPr/>
          </p:nvSpPr>
          <p:spPr>
            <a:xfrm>
              <a:off x="7286647" y="3212520"/>
              <a:ext cx="1029769"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Business  Intelligence</a:t>
              </a:r>
              <a:endParaRPr lang="zh-CN" altLang="en-US" sz="800" dirty="0">
                <a:latin typeface="+mj-lt"/>
                <a:ea typeface="黑体" pitchFamily="49" charset="-122"/>
              </a:endParaRPr>
            </a:p>
          </p:txBody>
        </p:sp>
        <p:sp>
          <p:nvSpPr>
            <p:cNvPr id="53" name="TextBox 74">
              <a:extLst>
                <a:ext uri="{FF2B5EF4-FFF2-40B4-BE49-F238E27FC236}">
                  <a16:creationId xmlns:a16="http://schemas.microsoft.com/office/drawing/2014/main" id="{E5CAF8FE-983B-4903-8FBF-0DF111226A38}"/>
                </a:ext>
              </a:extLst>
            </p:cNvPr>
            <p:cNvSpPr txBox="1"/>
            <p:nvPr/>
          </p:nvSpPr>
          <p:spPr>
            <a:xfrm>
              <a:off x="7528300" y="3706966"/>
              <a:ext cx="513602"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Analytics</a:t>
              </a:r>
              <a:endParaRPr lang="zh-CN" altLang="en-US" sz="800" dirty="0">
                <a:latin typeface="+mj-lt"/>
                <a:ea typeface="黑体" pitchFamily="49" charset="-122"/>
              </a:endParaRPr>
            </a:p>
          </p:txBody>
        </p:sp>
        <p:sp>
          <p:nvSpPr>
            <p:cNvPr id="54" name="TextBox 75">
              <a:extLst>
                <a:ext uri="{FF2B5EF4-FFF2-40B4-BE49-F238E27FC236}">
                  <a16:creationId xmlns:a16="http://schemas.microsoft.com/office/drawing/2014/main" id="{0B731167-1C49-4BE3-ABE9-20873E3111C5}"/>
                </a:ext>
              </a:extLst>
            </p:cNvPr>
            <p:cNvSpPr txBox="1"/>
            <p:nvPr/>
          </p:nvSpPr>
          <p:spPr>
            <a:xfrm>
              <a:off x="7493435" y="4215699"/>
              <a:ext cx="619400"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Forecasting</a:t>
              </a:r>
              <a:endParaRPr lang="zh-CN" altLang="en-US" sz="800" dirty="0">
                <a:latin typeface="+mj-lt"/>
                <a:ea typeface="黑体" pitchFamily="49" charset="-122"/>
              </a:endParaRPr>
            </a:p>
          </p:txBody>
        </p:sp>
      </p:grpSp>
    </p:spTree>
    <p:extLst>
      <p:ext uri="{BB962C8B-B14F-4D97-AF65-F5344CB8AC3E}">
        <p14:creationId xmlns:p14="http://schemas.microsoft.com/office/powerpoint/2010/main" val="2304463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传统数据仓库的架构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grpSp>
        <p:nvGrpSpPr>
          <p:cNvPr id="6" name="组合 5">
            <a:extLst>
              <a:ext uri="{FF2B5EF4-FFF2-40B4-BE49-F238E27FC236}">
                <a16:creationId xmlns:a16="http://schemas.microsoft.com/office/drawing/2014/main" id="{901346A3-C127-4BB0-B3B8-C8DC4E53072A}"/>
              </a:ext>
            </a:extLst>
          </p:cNvPr>
          <p:cNvGrpSpPr/>
          <p:nvPr/>
        </p:nvGrpSpPr>
        <p:grpSpPr>
          <a:xfrm>
            <a:off x="919222" y="918893"/>
            <a:ext cx="10344783" cy="4030521"/>
            <a:chOff x="903187" y="1367183"/>
            <a:chExt cx="7413229" cy="3274579"/>
          </a:xfrm>
        </p:grpSpPr>
        <p:sp>
          <p:nvSpPr>
            <p:cNvPr id="7" name="圆角矩形 3">
              <a:extLst>
                <a:ext uri="{FF2B5EF4-FFF2-40B4-BE49-F238E27FC236}">
                  <a16:creationId xmlns:a16="http://schemas.microsoft.com/office/drawing/2014/main" id="{B2D496D6-8EEA-4D5B-822B-BA8C596D91D5}"/>
                </a:ext>
              </a:extLst>
            </p:cNvPr>
            <p:cNvSpPr/>
            <p:nvPr/>
          </p:nvSpPr>
          <p:spPr bwMode="auto">
            <a:xfrm>
              <a:off x="2217995" y="1637412"/>
              <a:ext cx="726142" cy="2839078"/>
            </a:xfrm>
            <a:prstGeom prst="roundRect">
              <a:avLst/>
            </a:prstGeom>
            <a:solidFill>
              <a:srgbClr val="DAEFF6"/>
            </a:solidFill>
            <a:ln w="9525" cap="flat" cmpd="sng" algn="ctr">
              <a:solidFill>
                <a:srgbClr val="00B0F0"/>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8" name="圆角矩形 4">
              <a:extLst>
                <a:ext uri="{FF2B5EF4-FFF2-40B4-BE49-F238E27FC236}">
                  <a16:creationId xmlns:a16="http://schemas.microsoft.com/office/drawing/2014/main" id="{B2125ADB-73F6-4605-9B83-0603862DF0DB}"/>
                </a:ext>
              </a:extLst>
            </p:cNvPr>
            <p:cNvSpPr/>
            <p:nvPr/>
          </p:nvSpPr>
          <p:spPr bwMode="auto">
            <a:xfrm>
              <a:off x="1173557" y="1742721"/>
              <a:ext cx="726142" cy="1653988"/>
            </a:xfrm>
            <a:prstGeom prst="roundRect">
              <a:avLst/>
            </a:prstGeom>
            <a:solidFill>
              <a:srgbClr val="DAEFF6"/>
            </a:solidFill>
            <a:ln w="9525" cap="flat" cmpd="sng" algn="ctr">
              <a:solidFill>
                <a:srgbClr val="00B0F0"/>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9" name="矩形 8">
              <a:extLst>
                <a:ext uri="{FF2B5EF4-FFF2-40B4-BE49-F238E27FC236}">
                  <a16:creationId xmlns:a16="http://schemas.microsoft.com/office/drawing/2014/main" id="{E52D92D9-9E7D-492C-B8CC-422DFAB5FD73}"/>
                </a:ext>
              </a:extLst>
            </p:cNvPr>
            <p:cNvSpPr/>
            <p:nvPr/>
          </p:nvSpPr>
          <p:spPr bwMode="auto">
            <a:xfrm>
              <a:off x="1281133" y="1910809"/>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ERP</a:t>
              </a:r>
              <a:endParaRPr kumimoji="1" lang="zh-CN" altLang="en-US" sz="800" dirty="0">
                <a:latin typeface="+mj-lt"/>
                <a:ea typeface="黑体" pitchFamily="49" charset="-122"/>
                <a:cs typeface="宋体" charset="0"/>
              </a:endParaRPr>
            </a:p>
          </p:txBody>
        </p:sp>
        <p:sp>
          <p:nvSpPr>
            <p:cNvPr id="10" name="矩形 9">
              <a:extLst>
                <a:ext uri="{FF2B5EF4-FFF2-40B4-BE49-F238E27FC236}">
                  <a16:creationId xmlns:a16="http://schemas.microsoft.com/office/drawing/2014/main" id="{00CA74A9-889A-4206-B44B-C34EFFDEFB2A}"/>
                </a:ext>
              </a:extLst>
            </p:cNvPr>
            <p:cNvSpPr/>
            <p:nvPr/>
          </p:nvSpPr>
          <p:spPr bwMode="auto">
            <a:xfrm>
              <a:off x="1281133" y="2164243"/>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CRM</a:t>
              </a:r>
              <a:endParaRPr kumimoji="1" lang="zh-CN" altLang="en-US" sz="800" dirty="0">
                <a:latin typeface="+mj-lt"/>
                <a:ea typeface="黑体" pitchFamily="49" charset="-122"/>
                <a:cs typeface="宋体" charset="0"/>
              </a:endParaRPr>
            </a:p>
          </p:txBody>
        </p:sp>
        <p:sp>
          <p:nvSpPr>
            <p:cNvPr id="12" name="矩形 11">
              <a:extLst>
                <a:ext uri="{FF2B5EF4-FFF2-40B4-BE49-F238E27FC236}">
                  <a16:creationId xmlns:a16="http://schemas.microsoft.com/office/drawing/2014/main" id="{A1AC5D00-658E-4D4C-A864-A6A8CD341000}"/>
                </a:ext>
              </a:extLst>
            </p:cNvPr>
            <p:cNvSpPr/>
            <p:nvPr/>
          </p:nvSpPr>
          <p:spPr bwMode="auto">
            <a:xfrm>
              <a:off x="1281133" y="2417676"/>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HR</a:t>
              </a:r>
              <a:endParaRPr kumimoji="1" lang="zh-CN" altLang="en-US" sz="800" dirty="0">
                <a:latin typeface="+mj-lt"/>
                <a:ea typeface="黑体" pitchFamily="49" charset="-122"/>
                <a:cs typeface="宋体" charset="0"/>
              </a:endParaRPr>
            </a:p>
          </p:txBody>
        </p:sp>
        <p:sp>
          <p:nvSpPr>
            <p:cNvPr id="13" name="矩形 12">
              <a:extLst>
                <a:ext uri="{FF2B5EF4-FFF2-40B4-BE49-F238E27FC236}">
                  <a16:creationId xmlns:a16="http://schemas.microsoft.com/office/drawing/2014/main" id="{0A1C142F-6447-4166-8DD6-CAD4F82B7531}"/>
                </a:ext>
              </a:extLst>
            </p:cNvPr>
            <p:cNvSpPr/>
            <p:nvPr/>
          </p:nvSpPr>
          <p:spPr bwMode="auto">
            <a:xfrm>
              <a:off x="1281133" y="2671109"/>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Finance</a:t>
              </a:r>
              <a:endParaRPr kumimoji="1" lang="zh-CN" altLang="en-US" sz="800" dirty="0">
                <a:latin typeface="+mj-lt"/>
                <a:ea typeface="黑体" pitchFamily="49" charset="-122"/>
                <a:cs typeface="宋体" charset="0"/>
              </a:endParaRPr>
            </a:p>
          </p:txBody>
        </p:sp>
        <p:sp>
          <p:nvSpPr>
            <p:cNvPr id="14" name="矩形 13">
              <a:extLst>
                <a:ext uri="{FF2B5EF4-FFF2-40B4-BE49-F238E27FC236}">
                  <a16:creationId xmlns:a16="http://schemas.microsoft.com/office/drawing/2014/main" id="{0B2B31F5-19C1-4F04-8DE6-57F8FB8B0992}"/>
                </a:ext>
              </a:extLst>
            </p:cNvPr>
            <p:cNvSpPr/>
            <p:nvPr/>
          </p:nvSpPr>
          <p:spPr bwMode="auto">
            <a:xfrm>
              <a:off x="1281133" y="3089215"/>
              <a:ext cx="540000" cy="189000"/>
            </a:xfrm>
            <a:prstGeom prst="rect">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800" dirty="0">
                  <a:latin typeface="+mj-lt"/>
                  <a:ea typeface="黑体" pitchFamily="49" charset="-122"/>
                  <a:cs typeface="宋体" charset="0"/>
                </a:rPr>
                <a:t>Misc</a:t>
              </a:r>
              <a:endParaRPr kumimoji="1" lang="zh-CN" altLang="en-US" sz="800" dirty="0">
                <a:latin typeface="+mj-lt"/>
                <a:ea typeface="黑体" pitchFamily="49" charset="-122"/>
                <a:cs typeface="宋体" charset="0"/>
              </a:endParaRPr>
            </a:p>
          </p:txBody>
        </p:sp>
        <p:sp>
          <p:nvSpPr>
            <p:cNvPr id="15" name="TextBox 10">
              <a:extLst>
                <a:ext uri="{FF2B5EF4-FFF2-40B4-BE49-F238E27FC236}">
                  <a16:creationId xmlns:a16="http://schemas.microsoft.com/office/drawing/2014/main" id="{8FE3AF84-4ED5-4E92-BD65-C4EB564821B8}"/>
                </a:ext>
              </a:extLst>
            </p:cNvPr>
            <p:cNvSpPr txBox="1"/>
            <p:nvPr/>
          </p:nvSpPr>
          <p:spPr>
            <a:xfrm>
              <a:off x="903187" y="1674283"/>
              <a:ext cx="240692" cy="2967479"/>
            </a:xfrm>
            <a:prstGeom prst="rect">
              <a:avLst/>
            </a:prstGeom>
            <a:noFill/>
          </p:spPr>
          <p:txBody>
            <a:bodyPr wrap="square" lIns="68580" tIns="34290" rIns="68580" bIns="34290" rtlCol="0">
              <a:spAutoFit/>
            </a:bodyPr>
            <a:lstStyle/>
            <a:p>
              <a:pPr>
                <a:lnSpc>
                  <a:spcPts val="1950"/>
                </a:lnSpc>
              </a:pPr>
              <a:r>
                <a:rPr lang="en-US" altLang="zh-CN" sz="1100" dirty="0">
                  <a:latin typeface="+mj-lt"/>
                  <a:ea typeface="黑体" pitchFamily="49" charset="-122"/>
                </a:rPr>
                <a:t>S</a:t>
              </a:r>
            </a:p>
            <a:p>
              <a:pPr>
                <a:lnSpc>
                  <a:spcPts val="1950"/>
                </a:lnSpc>
              </a:pPr>
              <a:r>
                <a:rPr lang="en-US" altLang="zh-CN" sz="1100" dirty="0">
                  <a:latin typeface="+mj-lt"/>
                  <a:ea typeface="黑体" pitchFamily="49" charset="-122"/>
                </a:rPr>
                <a:t>O</a:t>
              </a:r>
            </a:p>
            <a:p>
              <a:pPr>
                <a:lnSpc>
                  <a:spcPts val="1950"/>
                </a:lnSpc>
              </a:pPr>
              <a:r>
                <a:rPr lang="en-US" altLang="zh-CN" sz="1100" dirty="0">
                  <a:latin typeface="+mj-lt"/>
                  <a:ea typeface="黑体" pitchFamily="49" charset="-122"/>
                </a:rPr>
                <a:t>U</a:t>
              </a:r>
            </a:p>
            <a:p>
              <a:pPr>
                <a:lnSpc>
                  <a:spcPts val="1950"/>
                </a:lnSpc>
              </a:pPr>
              <a:r>
                <a:rPr lang="en-US" altLang="zh-CN" sz="1100" dirty="0">
                  <a:latin typeface="+mj-lt"/>
                  <a:ea typeface="黑体" pitchFamily="49" charset="-122"/>
                </a:rPr>
                <a:t>R</a:t>
              </a:r>
            </a:p>
            <a:p>
              <a:pPr>
                <a:lnSpc>
                  <a:spcPts val="1950"/>
                </a:lnSpc>
              </a:pPr>
              <a:r>
                <a:rPr lang="en-US" altLang="zh-CN" sz="1100" dirty="0">
                  <a:latin typeface="+mj-lt"/>
                  <a:ea typeface="黑体" pitchFamily="49" charset="-122"/>
                </a:rPr>
                <a:t>C</a:t>
              </a:r>
            </a:p>
            <a:p>
              <a:pPr>
                <a:lnSpc>
                  <a:spcPts val="1950"/>
                </a:lnSpc>
              </a:pPr>
              <a:r>
                <a:rPr lang="en-US" altLang="zh-CN" sz="1100" dirty="0">
                  <a:latin typeface="+mj-lt"/>
                  <a:ea typeface="黑体" pitchFamily="49" charset="-122"/>
                </a:rPr>
                <a:t>E</a:t>
              </a:r>
            </a:p>
            <a:p>
              <a:pPr>
                <a:lnSpc>
                  <a:spcPts val="1950"/>
                </a:lnSpc>
              </a:pPr>
              <a:endParaRPr lang="en-US" altLang="zh-CN" sz="1100" dirty="0">
                <a:latin typeface="+mj-lt"/>
                <a:ea typeface="黑体" pitchFamily="49" charset="-122"/>
              </a:endParaRPr>
            </a:p>
            <a:p>
              <a:pPr>
                <a:lnSpc>
                  <a:spcPts val="1950"/>
                </a:lnSpc>
              </a:pPr>
              <a:r>
                <a:rPr lang="en-US" altLang="zh-CN" sz="1100" dirty="0">
                  <a:latin typeface="+mj-lt"/>
                  <a:ea typeface="黑体" pitchFamily="49" charset="-122"/>
                </a:rPr>
                <a:t>D</a:t>
              </a:r>
            </a:p>
            <a:p>
              <a:pPr>
                <a:lnSpc>
                  <a:spcPts val="1950"/>
                </a:lnSpc>
              </a:pPr>
              <a:r>
                <a:rPr lang="en-US" altLang="zh-CN" sz="1100" dirty="0">
                  <a:latin typeface="+mj-lt"/>
                  <a:ea typeface="黑体" pitchFamily="49" charset="-122"/>
                </a:rPr>
                <a:t>A</a:t>
              </a:r>
            </a:p>
            <a:p>
              <a:pPr>
                <a:lnSpc>
                  <a:spcPts val="1950"/>
                </a:lnSpc>
              </a:pPr>
              <a:r>
                <a:rPr lang="en-US" altLang="zh-CN" sz="1100" dirty="0">
                  <a:latin typeface="+mj-lt"/>
                  <a:ea typeface="黑体" pitchFamily="49" charset="-122"/>
                </a:rPr>
                <a:t>T</a:t>
              </a:r>
            </a:p>
            <a:p>
              <a:pPr>
                <a:lnSpc>
                  <a:spcPts val="1950"/>
                </a:lnSpc>
              </a:pPr>
              <a:r>
                <a:rPr lang="en-US" altLang="zh-CN" sz="1100" dirty="0">
                  <a:latin typeface="+mj-lt"/>
                  <a:ea typeface="黑体" pitchFamily="49" charset="-122"/>
                </a:rPr>
                <a:t>A</a:t>
              </a:r>
              <a:endParaRPr lang="zh-CN" altLang="en-US" sz="1100" dirty="0">
                <a:latin typeface="+mj-lt"/>
                <a:ea typeface="黑体" pitchFamily="49" charset="-122"/>
              </a:endParaRPr>
            </a:p>
          </p:txBody>
        </p:sp>
        <p:sp>
          <p:nvSpPr>
            <p:cNvPr id="16" name="TextBox 11">
              <a:extLst>
                <a:ext uri="{FF2B5EF4-FFF2-40B4-BE49-F238E27FC236}">
                  <a16:creationId xmlns:a16="http://schemas.microsoft.com/office/drawing/2014/main" id="{EE94D7D4-2C6F-467D-B726-1CB73ACB78EA}"/>
                </a:ext>
              </a:extLst>
            </p:cNvPr>
            <p:cNvSpPr txBox="1"/>
            <p:nvPr/>
          </p:nvSpPr>
          <p:spPr>
            <a:xfrm>
              <a:off x="1230409" y="1447557"/>
              <a:ext cx="637034" cy="315471"/>
            </a:xfrm>
            <a:prstGeom prst="rect">
              <a:avLst/>
            </a:prstGeom>
            <a:noFill/>
          </p:spPr>
          <p:txBody>
            <a:bodyPr wrap="none" lIns="68580" tIns="34290" rIns="68580" bIns="34290" rtlCol="0">
              <a:spAutoFit/>
            </a:bodyPr>
            <a:lstStyle/>
            <a:p>
              <a:pPr algn="ctr"/>
              <a:r>
                <a:rPr lang="en-US" altLang="zh-CN" sz="800" dirty="0">
                  <a:latin typeface="+mj-lt"/>
                  <a:ea typeface="黑体" pitchFamily="49" charset="-122"/>
                </a:rPr>
                <a:t>Operational</a:t>
              </a:r>
            </a:p>
            <a:p>
              <a:pPr algn="ctr"/>
              <a:r>
                <a:rPr lang="en-US" altLang="zh-CN" sz="800" dirty="0">
                  <a:latin typeface="+mj-lt"/>
                  <a:ea typeface="黑体" pitchFamily="49" charset="-122"/>
                </a:rPr>
                <a:t>Systems</a:t>
              </a:r>
              <a:endParaRPr lang="zh-CN" altLang="en-US" sz="800" dirty="0">
                <a:latin typeface="+mj-lt"/>
                <a:ea typeface="黑体" pitchFamily="49" charset="-122"/>
              </a:endParaRPr>
            </a:p>
          </p:txBody>
        </p:sp>
        <p:sp>
          <p:nvSpPr>
            <p:cNvPr id="17" name="TextBox 12">
              <a:extLst>
                <a:ext uri="{FF2B5EF4-FFF2-40B4-BE49-F238E27FC236}">
                  <a16:creationId xmlns:a16="http://schemas.microsoft.com/office/drawing/2014/main" id="{DB53BB80-C9F3-420D-828F-503C3DC24EED}"/>
                </a:ext>
              </a:extLst>
            </p:cNvPr>
            <p:cNvSpPr txBox="1"/>
            <p:nvPr/>
          </p:nvSpPr>
          <p:spPr>
            <a:xfrm>
              <a:off x="2347385" y="1447557"/>
              <a:ext cx="537648"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Pull/push</a:t>
              </a:r>
              <a:endParaRPr lang="zh-CN" altLang="en-US" sz="800" dirty="0">
                <a:latin typeface="+mj-lt"/>
                <a:ea typeface="黑体" pitchFamily="49" charset="-122"/>
              </a:endParaRPr>
            </a:p>
          </p:txBody>
        </p:sp>
        <p:sp>
          <p:nvSpPr>
            <p:cNvPr id="18" name="TextBox 13">
              <a:extLst>
                <a:ext uri="{FF2B5EF4-FFF2-40B4-BE49-F238E27FC236}">
                  <a16:creationId xmlns:a16="http://schemas.microsoft.com/office/drawing/2014/main" id="{092E2D6F-5C06-4D33-B683-AE7D1B6ACEA6}"/>
                </a:ext>
              </a:extLst>
            </p:cNvPr>
            <p:cNvSpPr txBox="1"/>
            <p:nvPr/>
          </p:nvSpPr>
          <p:spPr>
            <a:xfrm>
              <a:off x="2281953" y="1936544"/>
              <a:ext cx="612988" cy="2100575"/>
            </a:xfrm>
            <a:prstGeom prst="rect">
              <a:avLst/>
            </a:prstGeom>
            <a:noFill/>
          </p:spPr>
          <p:txBody>
            <a:bodyPr wrap="none" lIns="68580" tIns="34290" rIns="68580" bIns="34290" rtlCol="0">
              <a:spAutoFit/>
            </a:bodyPr>
            <a:lstStyle/>
            <a:p>
              <a:r>
                <a:rPr lang="en-US" altLang="zh-CN" sz="1100" dirty="0">
                  <a:latin typeface="+mj-lt"/>
                  <a:ea typeface="黑体" pitchFamily="49" charset="-122"/>
                </a:rPr>
                <a:t>RDBMS</a:t>
              </a:r>
            </a:p>
            <a:p>
              <a:endParaRPr lang="en-US" altLang="zh-CN" sz="1100" dirty="0">
                <a:latin typeface="+mj-lt"/>
                <a:ea typeface="黑体" pitchFamily="49" charset="-122"/>
              </a:endParaRPr>
            </a:p>
            <a:p>
              <a:r>
                <a:rPr lang="en-US" altLang="zh-CN" sz="1100" dirty="0">
                  <a:latin typeface="+mj-lt"/>
                  <a:ea typeface="黑体" pitchFamily="49" charset="-122"/>
                </a:rPr>
                <a:t>EBCDIC</a:t>
              </a:r>
            </a:p>
            <a:p>
              <a:endParaRPr lang="en-US" altLang="zh-CN" sz="1100" dirty="0">
                <a:latin typeface="+mj-lt"/>
                <a:ea typeface="黑体" pitchFamily="49" charset="-122"/>
              </a:endParaRPr>
            </a:p>
            <a:p>
              <a:r>
                <a:rPr lang="en-US" altLang="zh-CN" sz="1100" dirty="0">
                  <a:latin typeface="+mj-lt"/>
                  <a:ea typeface="黑体" pitchFamily="49" charset="-122"/>
                </a:rPr>
                <a:t>Flat files</a:t>
              </a:r>
            </a:p>
            <a:p>
              <a:endParaRPr lang="en-US" altLang="zh-CN" sz="1100" dirty="0">
                <a:latin typeface="+mj-lt"/>
                <a:ea typeface="黑体" pitchFamily="49" charset="-122"/>
              </a:endParaRPr>
            </a:p>
            <a:p>
              <a:r>
                <a:rPr lang="en-US" altLang="zh-CN" sz="1100" dirty="0">
                  <a:latin typeface="+mj-lt"/>
                  <a:ea typeface="黑体" pitchFamily="49" charset="-122"/>
                </a:rPr>
                <a:t>XML</a:t>
              </a:r>
            </a:p>
            <a:p>
              <a:endParaRPr lang="en-US" altLang="zh-CN" sz="1100" dirty="0">
                <a:latin typeface="+mj-lt"/>
                <a:ea typeface="黑体" pitchFamily="49" charset="-122"/>
              </a:endParaRPr>
            </a:p>
            <a:p>
              <a:r>
                <a:rPr lang="en-US" altLang="zh-CN" sz="1100" dirty="0">
                  <a:latin typeface="+mj-lt"/>
                  <a:ea typeface="黑体" pitchFamily="49" charset="-122"/>
                </a:rPr>
                <a:t>Spread</a:t>
              </a:r>
            </a:p>
            <a:p>
              <a:r>
                <a:rPr lang="en-US" altLang="zh-CN" sz="1100" dirty="0">
                  <a:latin typeface="+mj-lt"/>
                  <a:ea typeface="黑体" pitchFamily="49" charset="-122"/>
                </a:rPr>
                <a:t>Sheets</a:t>
              </a:r>
            </a:p>
            <a:p>
              <a:endParaRPr lang="en-US" altLang="zh-CN" sz="1100" dirty="0">
                <a:latin typeface="+mj-lt"/>
                <a:ea typeface="黑体" pitchFamily="49" charset="-122"/>
              </a:endParaRPr>
            </a:p>
            <a:p>
              <a:r>
                <a:rPr lang="en-US" altLang="zh-CN" sz="1100" dirty="0">
                  <a:latin typeface="+mj-lt"/>
                  <a:ea typeface="黑体" pitchFamily="49" charset="-122"/>
                </a:rPr>
                <a:t>Legacy</a:t>
              </a:r>
              <a:endParaRPr lang="zh-CN" altLang="en-US" sz="1100" dirty="0">
                <a:latin typeface="+mj-lt"/>
                <a:ea typeface="黑体" pitchFamily="49" charset="-122"/>
              </a:endParaRPr>
            </a:p>
          </p:txBody>
        </p:sp>
        <p:sp>
          <p:nvSpPr>
            <p:cNvPr id="19" name="右箭头 14">
              <a:extLst>
                <a:ext uri="{FF2B5EF4-FFF2-40B4-BE49-F238E27FC236}">
                  <a16:creationId xmlns:a16="http://schemas.microsoft.com/office/drawing/2014/main" id="{099349B8-6120-4838-A88F-DDF1F284FA4E}"/>
                </a:ext>
              </a:extLst>
            </p:cNvPr>
            <p:cNvSpPr/>
            <p:nvPr/>
          </p:nvSpPr>
          <p:spPr bwMode="auto">
            <a:xfrm>
              <a:off x="1946996" y="2410737"/>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0" name="右箭头 15">
              <a:extLst>
                <a:ext uri="{FF2B5EF4-FFF2-40B4-BE49-F238E27FC236}">
                  <a16:creationId xmlns:a16="http://schemas.microsoft.com/office/drawing/2014/main" id="{C81CEA1C-3F25-4038-95E0-626FE39FCAE1}"/>
                </a:ext>
              </a:extLst>
            </p:cNvPr>
            <p:cNvSpPr/>
            <p:nvPr/>
          </p:nvSpPr>
          <p:spPr bwMode="auto">
            <a:xfrm>
              <a:off x="3009728" y="2944034"/>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1" name="右箭头 16">
              <a:extLst>
                <a:ext uri="{FF2B5EF4-FFF2-40B4-BE49-F238E27FC236}">
                  <a16:creationId xmlns:a16="http://schemas.microsoft.com/office/drawing/2014/main" id="{18872707-779B-4E26-935C-0A32E79623C4}"/>
                </a:ext>
              </a:extLst>
            </p:cNvPr>
            <p:cNvSpPr/>
            <p:nvPr/>
          </p:nvSpPr>
          <p:spPr bwMode="auto">
            <a:xfrm>
              <a:off x="4277141" y="2920928"/>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2" name="右箭头 17">
              <a:extLst>
                <a:ext uri="{FF2B5EF4-FFF2-40B4-BE49-F238E27FC236}">
                  <a16:creationId xmlns:a16="http://schemas.microsoft.com/office/drawing/2014/main" id="{D614E2E2-EADE-41CD-B87F-8E3ACB819911}"/>
                </a:ext>
              </a:extLst>
            </p:cNvPr>
            <p:cNvSpPr/>
            <p:nvPr/>
          </p:nvSpPr>
          <p:spPr bwMode="auto">
            <a:xfrm>
              <a:off x="5359998" y="2920928"/>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3" name="TextBox 18">
              <a:extLst>
                <a:ext uri="{FF2B5EF4-FFF2-40B4-BE49-F238E27FC236}">
                  <a16:creationId xmlns:a16="http://schemas.microsoft.com/office/drawing/2014/main" id="{F0D37E41-0C14-4BFD-B71C-D3485D78A0F8}"/>
                </a:ext>
              </a:extLst>
            </p:cNvPr>
            <p:cNvSpPr txBox="1"/>
            <p:nvPr/>
          </p:nvSpPr>
          <p:spPr>
            <a:xfrm>
              <a:off x="2939678" y="3111650"/>
              <a:ext cx="326051"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data</a:t>
              </a:r>
              <a:endParaRPr lang="zh-CN" altLang="en-US" sz="800" dirty="0">
                <a:latin typeface="+mj-lt"/>
                <a:ea typeface="黑体" pitchFamily="49" charset="-122"/>
              </a:endParaRPr>
            </a:p>
          </p:txBody>
        </p:sp>
        <p:sp>
          <p:nvSpPr>
            <p:cNvPr id="24" name="圆柱形 19">
              <a:extLst>
                <a:ext uri="{FF2B5EF4-FFF2-40B4-BE49-F238E27FC236}">
                  <a16:creationId xmlns:a16="http://schemas.microsoft.com/office/drawing/2014/main" id="{DBBC8F8D-9A9D-4A2F-8599-2FFDE240F106}"/>
                </a:ext>
              </a:extLst>
            </p:cNvPr>
            <p:cNvSpPr/>
            <p:nvPr/>
          </p:nvSpPr>
          <p:spPr bwMode="auto">
            <a:xfrm>
              <a:off x="3336272" y="2007779"/>
              <a:ext cx="838217" cy="2022732"/>
            </a:xfrm>
            <a:prstGeom prst="can">
              <a:avLst/>
            </a:prstGeom>
            <a:solidFill>
              <a:schemeClr val="tx2">
                <a:lumMod val="40000"/>
                <a:lumOff val="60000"/>
              </a:schemeClr>
            </a:solidFill>
            <a:ln w="9525" cap="flat" cmpd="sng" algn="ctr">
              <a:solidFill>
                <a:schemeClr val="accent1"/>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5" name="TextBox 20">
              <a:extLst>
                <a:ext uri="{FF2B5EF4-FFF2-40B4-BE49-F238E27FC236}">
                  <a16:creationId xmlns:a16="http://schemas.microsoft.com/office/drawing/2014/main" id="{390E5D4E-9814-4599-86F0-CA5BC03F16BE}"/>
                </a:ext>
              </a:extLst>
            </p:cNvPr>
            <p:cNvSpPr txBox="1"/>
            <p:nvPr/>
          </p:nvSpPr>
          <p:spPr>
            <a:xfrm>
              <a:off x="3361324" y="2962506"/>
              <a:ext cx="855042" cy="238527"/>
            </a:xfrm>
            <a:prstGeom prst="rect">
              <a:avLst/>
            </a:prstGeom>
            <a:noFill/>
          </p:spPr>
          <p:txBody>
            <a:bodyPr wrap="none" lIns="68580" tIns="34290" rIns="68580" bIns="34290" rtlCol="0">
              <a:spAutoFit/>
            </a:bodyPr>
            <a:lstStyle/>
            <a:p>
              <a:r>
                <a:rPr lang="en-US" altLang="zh-CN" sz="1100" dirty="0">
                  <a:latin typeface="+mj-lt"/>
                  <a:ea typeface="黑体" pitchFamily="49" charset="-122"/>
                </a:rPr>
                <a:t>Staging Area</a:t>
              </a:r>
              <a:endParaRPr lang="zh-CN" altLang="en-US" sz="1100" dirty="0">
                <a:latin typeface="+mj-lt"/>
                <a:ea typeface="黑体" pitchFamily="49" charset="-122"/>
              </a:endParaRPr>
            </a:p>
          </p:txBody>
        </p:sp>
        <p:sp>
          <p:nvSpPr>
            <p:cNvPr id="26" name="流程图: 文档 25">
              <a:extLst>
                <a:ext uri="{FF2B5EF4-FFF2-40B4-BE49-F238E27FC236}">
                  <a16:creationId xmlns:a16="http://schemas.microsoft.com/office/drawing/2014/main" id="{A541DFE1-2F61-4B2C-8388-3B2B1FC6ED3A}"/>
                </a:ext>
              </a:extLst>
            </p:cNvPr>
            <p:cNvSpPr/>
            <p:nvPr/>
          </p:nvSpPr>
          <p:spPr bwMode="auto">
            <a:xfrm>
              <a:off x="4583224" y="2423756"/>
              <a:ext cx="726551" cy="1243307"/>
            </a:xfrm>
            <a:prstGeom prst="flowChartDocument">
              <a:avLst/>
            </a:prstGeom>
            <a:solidFill>
              <a:srgbClr val="DAEFF6"/>
            </a:solidFill>
            <a:ln w="9525" cap="flat" cmpd="sng" algn="ctr">
              <a:solidFill>
                <a:srgbClr val="4A9AC2"/>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27" name="TextBox 22">
              <a:extLst>
                <a:ext uri="{FF2B5EF4-FFF2-40B4-BE49-F238E27FC236}">
                  <a16:creationId xmlns:a16="http://schemas.microsoft.com/office/drawing/2014/main" id="{16EF619A-336B-4398-8515-F185A99EA83E}"/>
                </a:ext>
              </a:extLst>
            </p:cNvPr>
            <p:cNvSpPr txBox="1"/>
            <p:nvPr/>
          </p:nvSpPr>
          <p:spPr>
            <a:xfrm>
              <a:off x="4589191" y="2801365"/>
              <a:ext cx="787716" cy="438582"/>
            </a:xfrm>
            <a:prstGeom prst="rect">
              <a:avLst/>
            </a:prstGeom>
            <a:noFill/>
          </p:spPr>
          <p:txBody>
            <a:bodyPr wrap="none" lIns="68580" tIns="34290" rIns="68580" bIns="34290" rtlCol="0">
              <a:spAutoFit/>
            </a:bodyPr>
            <a:lstStyle/>
            <a:p>
              <a:r>
                <a:rPr lang="en-US" altLang="zh-CN" sz="800" dirty="0">
                  <a:latin typeface="+mj-lt"/>
                  <a:ea typeface="黑体" pitchFamily="49" charset="-122"/>
                </a:rPr>
                <a:t>Transformation</a:t>
              </a:r>
            </a:p>
            <a:p>
              <a:r>
                <a:rPr lang="en-US" altLang="zh-CN" sz="800" dirty="0">
                  <a:latin typeface="+mj-lt"/>
                  <a:ea typeface="黑体" pitchFamily="49" charset="-122"/>
                </a:rPr>
                <a:t>And load</a:t>
              </a:r>
            </a:p>
            <a:p>
              <a:r>
                <a:rPr lang="en-US" altLang="zh-CN" sz="800" dirty="0">
                  <a:latin typeface="+mj-lt"/>
                  <a:ea typeface="黑体" pitchFamily="49" charset="-122"/>
                </a:rPr>
                <a:t>processes</a:t>
              </a:r>
              <a:endParaRPr lang="zh-CN" altLang="en-US" sz="800" dirty="0">
                <a:latin typeface="+mj-lt"/>
                <a:ea typeface="黑体" pitchFamily="49" charset="-122"/>
              </a:endParaRPr>
            </a:p>
          </p:txBody>
        </p:sp>
        <p:sp>
          <p:nvSpPr>
            <p:cNvPr id="28" name="圆柱形 23">
              <a:extLst>
                <a:ext uri="{FF2B5EF4-FFF2-40B4-BE49-F238E27FC236}">
                  <a16:creationId xmlns:a16="http://schemas.microsoft.com/office/drawing/2014/main" id="{72699661-B1CD-4A8D-A4D1-928E3A744A52}"/>
                </a:ext>
              </a:extLst>
            </p:cNvPr>
            <p:cNvSpPr/>
            <p:nvPr/>
          </p:nvSpPr>
          <p:spPr bwMode="auto">
            <a:xfrm>
              <a:off x="5690701" y="1529003"/>
              <a:ext cx="1183530" cy="3058971"/>
            </a:xfrm>
            <a:prstGeom prst="can">
              <a:avLst/>
            </a:prstGeom>
            <a:solidFill>
              <a:schemeClr val="bg1"/>
            </a:solidFill>
            <a:ln w="9525" cap="flat" cmpd="sng" algn="ctr">
              <a:solidFill>
                <a:srgbClr val="4A9AC2"/>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grpSp>
          <p:nvGrpSpPr>
            <p:cNvPr id="29" name="组合 60">
              <a:extLst>
                <a:ext uri="{FF2B5EF4-FFF2-40B4-BE49-F238E27FC236}">
                  <a16:creationId xmlns:a16="http://schemas.microsoft.com/office/drawing/2014/main" id="{4042D04F-C2DE-49C1-929B-0BAE92611904}"/>
                </a:ext>
              </a:extLst>
            </p:cNvPr>
            <p:cNvGrpSpPr/>
            <p:nvPr/>
          </p:nvGrpSpPr>
          <p:grpSpPr>
            <a:xfrm>
              <a:off x="5962278" y="1918907"/>
              <a:ext cx="665660" cy="660590"/>
              <a:chOff x="9747850" y="2008935"/>
              <a:chExt cx="638354" cy="880786"/>
            </a:xfrm>
          </p:grpSpPr>
          <p:grpSp>
            <p:nvGrpSpPr>
              <p:cNvPr id="77" name="组合 53">
                <a:extLst>
                  <a:ext uri="{FF2B5EF4-FFF2-40B4-BE49-F238E27FC236}">
                    <a16:creationId xmlns:a16="http://schemas.microsoft.com/office/drawing/2014/main" id="{3E08D95F-AE9D-40A7-9422-1FF96B01E99C}"/>
                  </a:ext>
                </a:extLst>
              </p:cNvPr>
              <p:cNvGrpSpPr/>
              <p:nvPr/>
            </p:nvGrpSpPr>
            <p:grpSpPr>
              <a:xfrm>
                <a:off x="9747850" y="2008935"/>
                <a:ext cx="638354" cy="647635"/>
                <a:chOff x="9747850" y="2008935"/>
                <a:chExt cx="638354" cy="647635"/>
              </a:xfrm>
            </p:grpSpPr>
            <p:sp>
              <p:nvSpPr>
                <p:cNvPr id="79" name="圆柱形 27">
                  <a:extLst>
                    <a:ext uri="{FF2B5EF4-FFF2-40B4-BE49-F238E27FC236}">
                      <a16:creationId xmlns:a16="http://schemas.microsoft.com/office/drawing/2014/main" id="{49406888-D2F6-4793-8849-433654202F59}"/>
                    </a:ext>
                  </a:extLst>
                </p:cNvPr>
                <p:cNvSpPr/>
                <p:nvPr/>
              </p:nvSpPr>
              <p:spPr bwMode="auto">
                <a:xfrm>
                  <a:off x="9747850" y="2008935"/>
                  <a:ext cx="638354" cy="647635"/>
                </a:xfrm>
                <a:prstGeom prst="can">
                  <a:avLst/>
                </a:prstGeom>
                <a:solidFill>
                  <a:srgbClr val="F79709"/>
                </a:solidFill>
                <a:ln w="9525" cap="flat" cmpd="sng" algn="ctr">
                  <a:solidFill>
                    <a:schemeClr val="accent3"/>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pic>
              <p:nvPicPr>
                <p:cNvPr id="80" name="图片 79" descr="259535-14032223594796_17.png">
                  <a:extLst>
                    <a:ext uri="{FF2B5EF4-FFF2-40B4-BE49-F238E27FC236}">
                      <a16:creationId xmlns:a16="http://schemas.microsoft.com/office/drawing/2014/main" id="{29771921-79ED-4C4A-95BB-7C2F181D45D9}"/>
                    </a:ext>
                  </a:extLst>
                </p:cNvPr>
                <p:cNvPicPr>
                  <a:picLocks noChangeAspect="1"/>
                </p:cNvPicPr>
                <p:nvPr/>
              </p:nvPicPr>
              <p:blipFill>
                <a:blip r:embed="rId2" cstate="print"/>
                <a:stretch>
                  <a:fillRect/>
                </a:stretch>
              </p:blipFill>
              <p:spPr>
                <a:xfrm>
                  <a:off x="9834110" y="2228404"/>
                  <a:ext cx="435197" cy="408553"/>
                </a:xfrm>
                <a:prstGeom prst="rect">
                  <a:avLst/>
                </a:prstGeom>
              </p:spPr>
            </p:pic>
          </p:grpSp>
          <p:sp>
            <p:nvSpPr>
              <p:cNvPr id="78" name="TextBox 26">
                <a:extLst>
                  <a:ext uri="{FF2B5EF4-FFF2-40B4-BE49-F238E27FC236}">
                    <a16:creationId xmlns:a16="http://schemas.microsoft.com/office/drawing/2014/main" id="{CDA42A13-D373-4C09-838C-D3DA26B94AC8}"/>
                  </a:ext>
                </a:extLst>
              </p:cNvPr>
              <p:cNvSpPr txBox="1"/>
              <p:nvPr/>
            </p:nvSpPr>
            <p:spPr>
              <a:xfrm>
                <a:off x="9884826" y="2602463"/>
                <a:ext cx="367710" cy="287258"/>
              </a:xfrm>
              <a:prstGeom prst="rect">
                <a:avLst/>
              </a:prstGeom>
              <a:noFill/>
            </p:spPr>
            <p:txBody>
              <a:bodyPr wrap="none" rtlCol="0">
                <a:spAutoFit/>
              </a:bodyPr>
              <a:lstStyle/>
              <a:p>
                <a:pPr algn="ctr"/>
                <a:r>
                  <a:rPr lang="en-US" altLang="zh-CN" sz="800" dirty="0">
                    <a:latin typeface="+mj-lt"/>
                    <a:ea typeface="黑体" pitchFamily="49" charset="-122"/>
                  </a:rPr>
                  <a:t>CRM</a:t>
                </a:r>
                <a:endParaRPr lang="zh-CN" altLang="en-US" sz="800" dirty="0">
                  <a:latin typeface="+mj-lt"/>
                  <a:ea typeface="黑体" pitchFamily="49" charset="-122"/>
                </a:endParaRPr>
              </a:p>
            </p:txBody>
          </p:sp>
        </p:grpSp>
        <p:grpSp>
          <p:nvGrpSpPr>
            <p:cNvPr id="30" name="组合 59">
              <a:extLst>
                <a:ext uri="{FF2B5EF4-FFF2-40B4-BE49-F238E27FC236}">
                  <a16:creationId xmlns:a16="http://schemas.microsoft.com/office/drawing/2014/main" id="{1DAB97C9-2DD0-43E8-8DC9-5500654C373E}"/>
                </a:ext>
              </a:extLst>
            </p:cNvPr>
            <p:cNvGrpSpPr/>
            <p:nvPr/>
          </p:nvGrpSpPr>
          <p:grpSpPr>
            <a:xfrm>
              <a:off x="5954699" y="2535313"/>
              <a:ext cx="665660" cy="664451"/>
              <a:chOff x="9747850" y="2805228"/>
              <a:chExt cx="638354" cy="885934"/>
            </a:xfrm>
          </p:grpSpPr>
          <p:grpSp>
            <p:nvGrpSpPr>
              <p:cNvPr id="73" name="组合 54">
                <a:extLst>
                  <a:ext uri="{FF2B5EF4-FFF2-40B4-BE49-F238E27FC236}">
                    <a16:creationId xmlns:a16="http://schemas.microsoft.com/office/drawing/2014/main" id="{B07D1115-7B37-4C7F-9508-8C8AA5385C5D}"/>
                  </a:ext>
                </a:extLst>
              </p:cNvPr>
              <p:cNvGrpSpPr/>
              <p:nvPr/>
            </p:nvGrpSpPr>
            <p:grpSpPr>
              <a:xfrm>
                <a:off x="9747850" y="2805228"/>
                <a:ext cx="638354" cy="647635"/>
                <a:chOff x="9747850" y="2805228"/>
                <a:chExt cx="638354" cy="647635"/>
              </a:xfrm>
            </p:grpSpPr>
            <p:sp>
              <p:nvSpPr>
                <p:cNvPr id="75" name="圆柱形 32">
                  <a:extLst>
                    <a:ext uri="{FF2B5EF4-FFF2-40B4-BE49-F238E27FC236}">
                      <a16:creationId xmlns:a16="http://schemas.microsoft.com/office/drawing/2014/main" id="{78CCA898-E216-45F9-97D3-1F62C1D526AF}"/>
                    </a:ext>
                  </a:extLst>
                </p:cNvPr>
                <p:cNvSpPr/>
                <p:nvPr/>
              </p:nvSpPr>
              <p:spPr bwMode="auto">
                <a:xfrm>
                  <a:off x="9747850" y="2805228"/>
                  <a:ext cx="638354" cy="647635"/>
                </a:xfrm>
                <a:prstGeom prst="can">
                  <a:avLst/>
                </a:prstGeom>
                <a:solidFill>
                  <a:srgbClr val="92D050"/>
                </a:solidFill>
                <a:ln w="9525" cap="flat" cmpd="sng" algn="ctr">
                  <a:solidFill>
                    <a:schemeClr val="accent3"/>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pic>
              <p:nvPicPr>
                <p:cNvPr id="76" name="图片 75" descr="259535-14032223594796_17.png">
                  <a:extLst>
                    <a:ext uri="{FF2B5EF4-FFF2-40B4-BE49-F238E27FC236}">
                      <a16:creationId xmlns:a16="http://schemas.microsoft.com/office/drawing/2014/main" id="{44DA8E4D-F4B3-43C8-AF6C-9048C292BB01}"/>
                    </a:ext>
                  </a:extLst>
                </p:cNvPr>
                <p:cNvPicPr>
                  <a:picLocks noChangeAspect="1"/>
                </p:cNvPicPr>
                <p:nvPr/>
              </p:nvPicPr>
              <p:blipFill>
                <a:blip r:embed="rId2" cstate="print"/>
                <a:stretch>
                  <a:fillRect/>
                </a:stretch>
              </p:blipFill>
              <p:spPr>
                <a:xfrm>
                  <a:off x="9842736" y="3014953"/>
                  <a:ext cx="435197" cy="408553"/>
                </a:xfrm>
                <a:prstGeom prst="rect">
                  <a:avLst/>
                </a:prstGeom>
              </p:spPr>
            </p:pic>
          </p:grpSp>
          <p:sp>
            <p:nvSpPr>
              <p:cNvPr id="74" name="TextBox 31">
                <a:extLst>
                  <a:ext uri="{FF2B5EF4-FFF2-40B4-BE49-F238E27FC236}">
                    <a16:creationId xmlns:a16="http://schemas.microsoft.com/office/drawing/2014/main" id="{70E9A4F0-CACA-4460-8FA7-CACDF51B2D5C}"/>
                  </a:ext>
                </a:extLst>
              </p:cNvPr>
              <p:cNvSpPr txBox="1"/>
              <p:nvPr/>
            </p:nvSpPr>
            <p:spPr>
              <a:xfrm>
                <a:off x="9791051" y="3403904"/>
                <a:ext cx="555255" cy="287258"/>
              </a:xfrm>
              <a:prstGeom prst="rect">
                <a:avLst/>
              </a:prstGeom>
              <a:noFill/>
            </p:spPr>
            <p:txBody>
              <a:bodyPr wrap="none" rtlCol="0">
                <a:spAutoFit/>
              </a:bodyPr>
              <a:lstStyle/>
              <a:p>
                <a:pPr algn="ctr"/>
                <a:r>
                  <a:rPr lang="en-US" altLang="zh-CN" sz="800" dirty="0">
                    <a:latin typeface="+mj-lt"/>
                    <a:ea typeface="黑体" pitchFamily="49" charset="-122"/>
                  </a:rPr>
                  <a:t>REVENUE</a:t>
                </a:r>
                <a:endParaRPr lang="zh-CN" altLang="en-US" sz="800" dirty="0">
                  <a:latin typeface="+mj-lt"/>
                  <a:ea typeface="黑体" pitchFamily="49" charset="-122"/>
                </a:endParaRPr>
              </a:p>
            </p:txBody>
          </p:sp>
        </p:grpSp>
        <p:grpSp>
          <p:nvGrpSpPr>
            <p:cNvPr id="31" name="组合 58">
              <a:extLst>
                <a:ext uri="{FF2B5EF4-FFF2-40B4-BE49-F238E27FC236}">
                  <a16:creationId xmlns:a16="http://schemas.microsoft.com/office/drawing/2014/main" id="{57CA5DB6-FE21-41CC-9654-AE05F83B1643}"/>
                </a:ext>
              </a:extLst>
            </p:cNvPr>
            <p:cNvGrpSpPr/>
            <p:nvPr/>
          </p:nvGrpSpPr>
          <p:grpSpPr>
            <a:xfrm>
              <a:off x="5962278" y="3155579"/>
              <a:ext cx="665660" cy="657398"/>
              <a:chOff x="9747850" y="3601521"/>
              <a:chExt cx="638354" cy="876530"/>
            </a:xfrm>
          </p:grpSpPr>
          <p:grpSp>
            <p:nvGrpSpPr>
              <p:cNvPr id="69" name="组合 55">
                <a:extLst>
                  <a:ext uri="{FF2B5EF4-FFF2-40B4-BE49-F238E27FC236}">
                    <a16:creationId xmlns:a16="http://schemas.microsoft.com/office/drawing/2014/main" id="{18ABC8F6-9B71-4F1D-9532-C9275917E132}"/>
                  </a:ext>
                </a:extLst>
              </p:cNvPr>
              <p:cNvGrpSpPr/>
              <p:nvPr/>
            </p:nvGrpSpPr>
            <p:grpSpPr>
              <a:xfrm>
                <a:off x="9747850" y="3601521"/>
                <a:ext cx="638354" cy="647635"/>
                <a:chOff x="9747850" y="3601521"/>
                <a:chExt cx="638354" cy="647635"/>
              </a:xfrm>
            </p:grpSpPr>
            <p:sp>
              <p:nvSpPr>
                <p:cNvPr id="71" name="圆柱形 37">
                  <a:extLst>
                    <a:ext uri="{FF2B5EF4-FFF2-40B4-BE49-F238E27FC236}">
                      <a16:creationId xmlns:a16="http://schemas.microsoft.com/office/drawing/2014/main" id="{3EBC2EE8-0A4C-4728-B96E-D258B541A471}"/>
                    </a:ext>
                  </a:extLst>
                </p:cNvPr>
                <p:cNvSpPr/>
                <p:nvPr/>
              </p:nvSpPr>
              <p:spPr bwMode="auto">
                <a:xfrm>
                  <a:off x="9747850" y="3601521"/>
                  <a:ext cx="638354" cy="647635"/>
                </a:xfrm>
                <a:prstGeom prst="can">
                  <a:avLst/>
                </a:prstGeom>
                <a:solidFill>
                  <a:schemeClr val="tx2">
                    <a:lumMod val="60000"/>
                    <a:lumOff val="40000"/>
                  </a:schemeClr>
                </a:solidFill>
                <a:ln w="9525" cap="flat" cmpd="sng" algn="ctr">
                  <a:solidFill>
                    <a:schemeClr val="accent3"/>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pic>
              <p:nvPicPr>
                <p:cNvPr id="72" name="图片 71" descr="259535-14032223594796_17.png">
                  <a:extLst>
                    <a:ext uri="{FF2B5EF4-FFF2-40B4-BE49-F238E27FC236}">
                      <a16:creationId xmlns:a16="http://schemas.microsoft.com/office/drawing/2014/main" id="{11E5BF78-707B-45BA-A8BA-C3CBD603AA23}"/>
                    </a:ext>
                  </a:extLst>
                </p:cNvPr>
                <p:cNvPicPr>
                  <a:picLocks noChangeAspect="1"/>
                </p:cNvPicPr>
                <p:nvPr/>
              </p:nvPicPr>
              <p:blipFill>
                <a:blip r:embed="rId2" cstate="print"/>
                <a:stretch>
                  <a:fillRect/>
                </a:stretch>
              </p:blipFill>
              <p:spPr>
                <a:xfrm>
                  <a:off x="9837258" y="3814725"/>
                  <a:ext cx="435197" cy="408553"/>
                </a:xfrm>
                <a:prstGeom prst="rect">
                  <a:avLst/>
                </a:prstGeom>
              </p:spPr>
            </p:pic>
          </p:grpSp>
          <p:sp>
            <p:nvSpPr>
              <p:cNvPr id="70" name="TextBox 36">
                <a:extLst>
                  <a:ext uri="{FF2B5EF4-FFF2-40B4-BE49-F238E27FC236}">
                    <a16:creationId xmlns:a16="http://schemas.microsoft.com/office/drawing/2014/main" id="{ACF2E89B-1043-4F9D-88AC-BEADFC86B0E2}"/>
                  </a:ext>
                </a:extLst>
              </p:cNvPr>
              <p:cNvSpPr txBox="1"/>
              <p:nvPr/>
            </p:nvSpPr>
            <p:spPr>
              <a:xfrm>
                <a:off x="9857153" y="4190793"/>
                <a:ext cx="423050" cy="287258"/>
              </a:xfrm>
              <a:prstGeom prst="rect">
                <a:avLst/>
              </a:prstGeom>
              <a:noFill/>
            </p:spPr>
            <p:txBody>
              <a:bodyPr wrap="none" rtlCol="0">
                <a:spAutoFit/>
              </a:bodyPr>
              <a:lstStyle/>
              <a:p>
                <a:pPr algn="ctr"/>
                <a:r>
                  <a:rPr lang="en-US" altLang="zh-CN" sz="800" dirty="0">
                    <a:latin typeface="+mj-lt"/>
                    <a:ea typeface="黑体" pitchFamily="49" charset="-122"/>
                  </a:rPr>
                  <a:t>SALES</a:t>
                </a:r>
                <a:endParaRPr lang="zh-CN" altLang="en-US" sz="800" dirty="0">
                  <a:latin typeface="+mj-lt"/>
                  <a:ea typeface="黑体" pitchFamily="49" charset="-122"/>
                </a:endParaRPr>
              </a:p>
            </p:txBody>
          </p:sp>
        </p:grpSp>
        <p:grpSp>
          <p:nvGrpSpPr>
            <p:cNvPr id="32" name="组合 57">
              <a:extLst>
                <a:ext uri="{FF2B5EF4-FFF2-40B4-BE49-F238E27FC236}">
                  <a16:creationId xmlns:a16="http://schemas.microsoft.com/office/drawing/2014/main" id="{8A1DA748-54DF-4A2D-970A-531E7E41FB4F}"/>
                </a:ext>
              </a:extLst>
            </p:cNvPr>
            <p:cNvGrpSpPr/>
            <p:nvPr/>
          </p:nvGrpSpPr>
          <p:grpSpPr>
            <a:xfrm>
              <a:off x="5923225" y="3768792"/>
              <a:ext cx="691215" cy="658860"/>
              <a:chOff x="9737254" y="4397813"/>
              <a:chExt cx="662861" cy="878479"/>
            </a:xfrm>
          </p:grpSpPr>
          <p:grpSp>
            <p:nvGrpSpPr>
              <p:cNvPr id="65" name="组合 56">
                <a:extLst>
                  <a:ext uri="{FF2B5EF4-FFF2-40B4-BE49-F238E27FC236}">
                    <a16:creationId xmlns:a16="http://schemas.microsoft.com/office/drawing/2014/main" id="{085340F1-97CB-436E-B83D-C7D42BADBC86}"/>
                  </a:ext>
                </a:extLst>
              </p:cNvPr>
              <p:cNvGrpSpPr/>
              <p:nvPr/>
            </p:nvGrpSpPr>
            <p:grpSpPr>
              <a:xfrm>
                <a:off x="9747850" y="4397813"/>
                <a:ext cx="638354" cy="647635"/>
                <a:chOff x="9747850" y="4397813"/>
                <a:chExt cx="638354" cy="647635"/>
              </a:xfrm>
            </p:grpSpPr>
            <p:sp>
              <p:nvSpPr>
                <p:cNvPr id="67" name="圆柱形 40">
                  <a:extLst>
                    <a:ext uri="{FF2B5EF4-FFF2-40B4-BE49-F238E27FC236}">
                      <a16:creationId xmlns:a16="http://schemas.microsoft.com/office/drawing/2014/main" id="{EAE5318F-6ABD-47CB-BC4B-EAC9D204DCAC}"/>
                    </a:ext>
                  </a:extLst>
                </p:cNvPr>
                <p:cNvSpPr/>
                <p:nvPr/>
              </p:nvSpPr>
              <p:spPr bwMode="auto">
                <a:xfrm>
                  <a:off x="9747850" y="4397813"/>
                  <a:ext cx="638354" cy="647635"/>
                </a:xfrm>
                <a:prstGeom prst="can">
                  <a:avLst/>
                </a:prstGeom>
                <a:solidFill>
                  <a:schemeClr val="accent2"/>
                </a:solidFill>
                <a:ln w="9525" cap="flat" cmpd="sng" algn="ctr">
                  <a:solidFill>
                    <a:schemeClr val="accent3"/>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pic>
              <p:nvPicPr>
                <p:cNvPr id="68" name="图片 67" descr="259535-14032223594796_17.png">
                  <a:extLst>
                    <a:ext uri="{FF2B5EF4-FFF2-40B4-BE49-F238E27FC236}">
                      <a16:creationId xmlns:a16="http://schemas.microsoft.com/office/drawing/2014/main" id="{A10B42E4-0430-469C-953C-16AA599BDFD2}"/>
                    </a:ext>
                  </a:extLst>
                </p:cNvPr>
                <p:cNvPicPr>
                  <a:picLocks noChangeAspect="1"/>
                </p:cNvPicPr>
                <p:nvPr/>
              </p:nvPicPr>
              <p:blipFill>
                <a:blip r:embed="rId2" cstate="print"/>
                <a:stretch>
                  <a:fillRect/>
                </a:stretch>
              </p:blipFill>
              <p:spPr>
                <a:xfrm>
                  <a:off x="9842736" y="4619643"/>
                  <a:ext cx="435197" cy="408553"/>
                </a:xfrm>
                <a:prstGeom prst="rect">
                  <a:avLst/>
                </a:prstGeom>
              </p:spPr>
            </p:pic>
          </p:grpSp>
          <p:sp>
            <p:nvSpPr>
              <p:cNvPr id="66" name="TextBox 41">
                <a:extLst>
                  <a:ext uri="{FF2B5EF4-FFF2-40B4-BE49-F238E27FC236}">
                    <a16:creationId xmlns:a16="http://schemas.microsoft.com/office/drawing/2014/main" id="{7200303A-0883-44A2-8D11-71A88184B583}"/>
                  </a:ext>
                </a:extLst>
              </p:cNvPr>
              <p:cNvSpPr txBox="1"/>
              <p:nvPr/>
            </p:nvSpPr>
            <p:spPr>
              <a:xfrm>
                <a:off x="9737254" y="4989034"/>
                <a:ext cx="662861" cy="287258"/>
              </a:xfrm>
              <a:prstGeom prst="rect">
                <a:avLst/>
              </a:prstGeom>
              <a:noFill/>
            </p:spPr>
            <p:txBody>
              <a:bodyPr wrap="none" rtlCol="0">
                <a:spAutoFit/>
              </a:bodyPr>
              <a:lstStyle/>
              <a:p>
                <a:pPr algn="ctr"/>
                <a:r>
                  <a:rPr lang="en-US" altLang="zh-CN" sz="800" dirty="0">
                    <a:latin typeface="+mj-lt"/>
                    <a:ea typeface="黑体" pitchFamily="49" charset="-122"/>
                  </a:rPr>
                  <a:t>Aggregation</a:t>
                </a:r>
                <a:endParaRPr lang="zh-CN" altLang="en-US" sz="800" dirty="0">
                  <a:latin typeface="+mj-lt"/>
                  <a:ea typeface="黑体" pitchFamily="49" charset="-122"/>
                </a:endParaRPr>
              </a:p>
            </p:txBody>
          </p:sp>
        </p:grpSp>
        <p:sp>
          <p:nvSpPr>
            <p:cNvPr id="33" name="TextBox 44">
              <a:extLst>
                <a:ext uri="{FF2B5EF4-FFF2-40B4-BE49-F238E27FC236}">
                  <a16:creationId xmlns:a16="http://schemas.microsoft.com/office/drawing/2014/main" id="{63F77FBD-D214-4351-8524-65C684A177D7}"/>
                </a:ext>
              </a:extLst>
            </p:cNvPr>
            <p:cNvSpPr txBox="1"/>
            <p:nvPr/>
          </p:nvSpPr>
          <p:spPr>
            <a:xfrm>
              <a:off x="6101756" y="1571905"/>
              <a:ext cx="370799" cy="192360"/>
            </a:xfrm>
            <a:prstGeom prst="rect">
              <a:avLst/>
            </a:prstGeom>
            <a:noFill/>
          </p:spPr>
          <p:txBody>
            <a:bodyPr wrap="square" lIns="68580" tIns="34290" rIns="68580" bIns="34290" rtlCol="0">
              <a:spAutoFit/>
            </a:bodyPr>
            <a:lstStyle/>
            <a:p>
              <a:r>
                <a:rPr lang="en-US" altLang="zh-CN" sz="800" b="1" dirty="0">
                  <a:solidFill>
                    <a:srgbClr val="FF0000"/>
                  </a:solidFill>
                  <a:latin typeface="+mj-lt"/>
                  <a:ea typeface="黑体" pitchFamily="49" charset="-122"/>
                </a:rPr>
                <a:t>EDW</a:t>
              </a:r>
              <a:endParaRPr lang="zh-CN" altLang="en-US" sz="800" b="1" dirty="0">
                <a:solidFill>
                  <a:srgbClr val="FF0000"/>
                </a:solidFill>
                <a:latin typeface="+mj-lt"/>
                <a:ea typeface="黑体" pitchFamily="49" charset="-122"/>
              </a:endParaRPr>
            </a:p>
          </p:txBody>
        </p:sp>
        <p:sp>
          <p:nvSpPr>
            <p:cNvPr id="34" name="右箭头 45">
              <a:extLst>
                <a:ext uri="{FF2B5EF4-FFF2-40B4-BE49-F238E27FC236}">
                  <a16:creationId xmlns:a16="http://schemas.microsoft.com/office/drawing/2014/main" id="{635A96EF-479C-4F81-A36A-6F236ADDB750}"/>
                </a:ext>
              </a:extLst>
            </p:cNvPr>
            <p:cNvSpPr/>
            <p:nvPr/>
          </p:nvSpPr>
          <p:spPr bwMode="auto">
            <a:xfrm>
              <a:off x="6985031" y="2933563"/>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35" name="圆角矩形 46">
              <a:extLst>
                <a:ext uri="{FF2B5EF4-FFF2-40B4-BE49-F238E27FC236}">
                  <a16:creationId xmlns:a16="http://schemas.microsoft.com/office/drawing/2014/main" id="{04C123B6-9BDF-4E26-A603-712AF480FB11}"/>
                </a:ext>
              </a:extLst>
            </p:cNvPr>
            <p:cNvSpPr/>
            <p:nvPr/>
          </p:nvSpPr>
          <p:spPr bwMode="auto">
            <a:xfrm>
              <a:off x="1170008" y="3667063"/>
              <a:ext cx="726142" cy="776322"/>
            </a:xfrm>
            <a:prstGeom prst="roundRect">
              <a:avLst/>
            </a:prstGeom>
            <a:solidFill>
              <a:srgbClr val="EAF371"/>
            </a:solidFill>
            <a:ln w="9525" cap="flat" cmpd="sng" algn="ctr">
              <a:solidFill>
                <a:srgbClr val="FFC000"/>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36" name="右箭头 47">
              <a:extLst>
                <a:ext uri="{FF2B5EF4-FFF2-40B4-BE49-F238E27FC236}">
                  <a16:creationId xmlns:a16="http://schemas.microsoft.com/office/drawing/2014/main" id="{49747D60-0B3B-4C63-BC83-CE3A2900CE25}"/>
                </a:ext>
              </a:extLst>
            </p:cNvPr>
            <p:cNvSpPr/>
            <p:nvPr/>
          </p:nvSpPr>
          <p:spPr bwMode="auto">
            <a:xfrm>
              <a:off x="1948583" y="3998542"/>
              <a:ext cx="225428" cy="155652"/>
            </a:xfrm>
            <a:prstGeom prst="rightArrow">
              <a:avLst/>
            </a:prstGeom>
            <a:solidFill>
              <a:srgbClr val="4A9AC2"/>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37" name="矩形 36">
              <a:extLst>
                <a:ext uri="{FF2B5EF4-FFF2-40B4-BE49-F238E27FC236}">
                  <a16:creationId xmlns:a16="http://schemas.microsoft.com/office/drawing/2014/main" id="{62DF1D25-503F-4FE2-A387-254C5905C2F3}"/>
                </a:ext>
              </a:extLst>
            </p:cNvPr>
            <p:cNvSpPr/>
            <p:nvPr/>
          </p:nvSpPr>
          <p:spPr bwMode="auto">
            <a:xfrm>
              <a:off x="1264461" y="3942969"/>
              <a:ext cx="530534" cy="330885"/>
            </a:xfrm>
            <a:prstGeom prst="rect">
              <a:avLst/>
            </a:prstGeom>
            <a:solidFill>
              <a:schemeClr val="bg1"/>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600" dirty="0">
                  <a:latin typeface="+mj-lt"/>
                  <a:ea typeface="黑体" pitchFamily="49" charset="-122"/>
                  <a:cs typeface="宋体" charset="0"/>
                </a:rPr>
                <a:t>Other</a:t>
              </a:r>
            </a:p>
            <a:p>
              <a:pPr algn="ctr" defTabSz="685800" fontAlgn="base">
                <a:spcBef>
                  <a:spcPct val="0"/>
                </a:spcBef>
                <a:spcAft>
                  <a:spcPct val="0"/>
                </a:spcAft>
              </a:pPr>
              <a:r>
                <a:rPr kumimoji="1" lang="en-US" altLang="zh-CN" sz="600" dirty="0">
                  <a:latin typeface="+mj-lt"/>
                  <a:ea typeface="黑体" pitchFamily="49" charset="-122"/>
                  <a:cs typeface="宋体" charset="0"/>
                </a:rPr>
                <a:t>Reference</a:t>
              </a:r>
            </a:p>
            <a:p>
              <a:pPr algn="ctr" defTabSz="685800" fontAlgn="base">
                <a:spcBef>
                  <a:spcPct val="0"/>
                </a:spcBef>
                <a:spcAft>
                  <a:spcPct val="0"/>
                </a:spcAft>
              </a:pPr>
              <a:r>
                <a:rPr kumimoji="1" lang="en-US" altLang="zh-CN" sz="600" dirty="0">
                  <a:latin typeface="+mj-lt"/>
                  <a:ea typeface="黑体" pitchFamily="49" charset="-122"/>
                  <a:cs typeface="宋体" charset="0"/>
                </a:rPr>
                <a:t>data</a:t>
              </a:r>
              <a:endParaRPr kumimoji="1" lang="zh-CN" altLang="en-US" sz="600" dirty="0">
                <a:latin typeface="+mj-lt"/>
                <a:ea typeface="黑体" pitchFamily="49" charset="-122"/>
                <a:cs typeface="宋体" charset="0"/>
              </a:endParaRPr>
            </a:p>
          </p:txBody>
        </p:sp>
        <p:sp>
          <p:nvSpPr>
            <p:cNvPr id="38" name="TextBox 49">
              <a:extLst>
                <a:ext uri="{FF2B5EF4-FFF2-40B4-BE49-F238E27FC236}">
                  <a16:creationId xmlns:a16="http://schemas.microsoft.com/office/drawing/2014/main" id="{613C4F72-0115-4C9A-9886-D311295D873C}"/>
                </a:ext>
              </a:extLst>
            </p:cNvPr>
            <p:cNvSpPr txBox="1"/>
            <p:nvPr/>
          </p:nvSpPr>
          <p:spPr>
            <a:xfrm>
              <a:off x="1205068" y="3644703"/>
              <a:ext cx="481542" cy="315471"/>
            </a:xfrm>
            <a:prstGeom prst="rect">
              <a:avLst/>
            </a:prstGeom>
            <a:noFill/>
          </p:spPr>
          <p:txBody>
            <a:bodyPr wrap="none" lIns="68580" tIns="34290" rIns="68580" bIns="34290" rtlCol="0">
              <a:spAutoFit/>
            </a:bodyPr>
            <a:lstStyle/>
            <a:p>
              <a:r>
                <a:rPr lang="en-US" altLang="zh-CN" sz="800" dirty="0">
                  <a:latin typeface="+mj-lt"/>
                  <a:ea typeface="黑体" pitchFamily="49" charset="-122"/>
                </a:rPr>
                <a:t>External</a:t>
              </a:r>
            </a:p>
            <a:p>
              <a:r>
                <a:rPr lang="en-US" altLang="zh-CN" sz="800" dirty="0">
                  <a:latin typeface="+mj-lt"/>
                  <a:ea typeface="黑体" pitchFamily="49" charset="-122"/>
                </a:rPr>
                <a:t>Sources</a:t>
              </a:r>
              <a:endParaRPr lang="zh-CN" altLang="en-US" sz="800" dirty="0">
                <a:latin typeface="+mj-lt"/>
                <a:ea typeface="黑体" pitchFamily="49" charset="-122"/>
              </a:endParaRPr>
            </a:p>
          </p:txBody>
        </p:sp>
        <p:sp>
          <p:nvSpPr>
            <p:cNvPr id="39" name="TextBox 50">
              <a:extLst>
                <a:ext uri="{FF2B5EF4-FFF2-40B4-BE49-F238E27FC236}">
                  <a16:creationId xmlns:a16="http://schemas.microsoft.com/office/drawing/2014/main" id="{6BD9E1AF-B354-41B2-BF59-C9625BE1FF31}"/>
                </a:ext>
              </a:extLst>
            </p:cNvPr>
            <p:cNvSpPr txBox="1"/>
            <p:nvPr/>
          </p:nvSpPr>
          <p:spPr>
            <a:xfrm>
              <a:off x="3285997" y="1367183"/>
              <a:ext cx="2498689" cy="623248"/>
            </a:xfrm>
            <a:prstGeom prst="rect">
              <a:avLst/>
            </a:prstGeom>
            <a:noFill/>
          </p:spPr>
          <p:txBody>
            <a:bodyPr wrap="square" lIns="68580" tIns="34290" rIns="68580" bIns="34290" rtlCol="0">
              <a:spAutoFit/>
            </a:bodyPr>
            <a:lstStyle/>
            <a:p>
              <a:r>
                <a:rPr lang="en-US" altLang="zh-CN" b="1" dirty="0">
                  <a:solidFill>
                    <a:srgbClr val="F79709"/>
                  </a:solidFill>
                  <a:latin typeface="+mj-lt"/>
                  <a:ea typeface="黑体" pitchFamily="49" charset="-122"/>
                </a:rPr>
                <a:t>Data  </a:t>
              </a:r>
              <a:r>
                <a:rPr lang="en-US" altLang="zh-CN" b="1">
                  <a:solidFill>
                    <a:srgbClr val="F79709"/>
                  </a:solidFill>
                  <a:latin typeface="+mj-lt"/>
                  <a:ea typeface="黑体" pitchFamily="49" charset="-122"/>
                </a:rPr>
                <a:t>Warehouse  Architecture</a:t>
              </a:r>
            </a:p>
          </p:txBody>
        </p:sp>
        <p:sp>
          <p:nvSpPr>
            <p:cNvPr id="40" name="右箭头 51">
              <a:extLst>
                <a:ext uri="{FF2B5EF4-FFF2-40B4-BE49-F238E27FC236}">
                  <a16:creationId xmlns:a16="http://schemas.microsoft.com/office/drawing/2014/main" id="{EF5C4DD0-B3BC-4594-A16F-761001566D7E}"/>
                </a:ext>
              </a:extLst>
            </p:cNvPr>
            <p:cNvSpPr/>
            <p:nvPr/>
          </p:nvSpPr>
          <p:spPr bwMode="auto">
            <a:xfrm rot="10800000">
              <a:off x="5334132" y="3944786"/>
              <a:ext cx="283512" cy="155653"/>
            </a:xfrm>
            <a:prstGeom prst="rightArrow">
              <a:avLst/>
            </a:prstGeom>
            <a:solidFill>
              <a:srgbClr val="F79709"/>
            </a:solidFill>
            <a:ln w="9525" cap="flat" cmpd="sng" algn="ctr">
              <a:no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grpSp>
          <p:nvGrpSpPr>
            <p:cNvPr id="41" name="组合 85">
              <a:extLst>
                <a:ext uri="{FF2B5EF4-FFF2-40B4-BE49-F238E27FC236}">
                  <a16:creationId xmlns:a16="http://schemas.microsoft.com/office/drawing/2014/main" id="{95212A18-88EA-4A35-8D4A-9E3015AA5C3B}"/>
                </a:ext>
              </a:extLst>
            </p:cNvPr>
            <p:cNvGrpSpPr/>
            <p:nvPr/>
          </p:nvGrpSpPr>
          <p:grpSpPr>
            <a:xfrm>
              <a:off x="4646342" y="3728976"/>
              <a:ext cx="587453" cy="587453"/>
              <a:chOff x="6436842" y="4252091"/>
              <a:chExt cx="783271" cy="783271"/>
            </a:xfrm>
          </p:grpSpPr>
          <p:sp>
            <p:nvSpPr>
              <p:cNvPr id="55" name="矩形 54">
                <a:extLst>
                  <a:ext uri="{FF2B5EF4-FFF2-40B4-BE49-F238E27FC236}">
                    <a16:creationId xmlns:a16="http://schemas.microsoft.com/office/drawing/2014/main" id="{1FA6A093-0EE6-406D-B28E-0C9B48E06649}"/>
                  </a:ext>
                </a:extLst>
              </p:cNvPr>
              <p:cNvSpPr/>
              <p:nvPr/>
            </p:nvSpPr>
            <p:spPr bwMode="auto">
              <a:xfrm>
                <a:off x="6436842" y="4252091"/>
                <a:ext cx="783271" cy="78327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grpSp>
            <p:nvGrpSpPr>
              <p:cNvPr id="56" name="组合 78">
                <a:extLst>
                  <a:ext uri="{FF2B5EF4-FFF2-40B4-BE49-F238E27FC236}">
                    <a16:creationId xmlns:a16="http://schemas.microsoft.com/office/drawing/2014/main" id="{B1560379-14A8-48B3-B81D-CF40FAFA41DC}"/>
                  </a:ext>
                </a:extLst>
              </p:cNvPr>
              <p:cNvGrpSpPr/>
              <p:nvPr/>
            </p:nvGrpSpPr>
            <p:grpSpPr>
              <a:xfrm>
                <a:off x="6515100" y="4298826"/>
                <a:ext cx="635000" cy="707739"/>
                <a:chOff x="6546850" y="4311527"/>
                <a:chExt cx="530460" cy="591224"/>
              </a:xfrm>
            </p:grpSpPr>
            <p:cxnSp>
              <p:nvCxnSpPr>
                <p:cNvPr id="63" name="直接箭头连接符 62">
                  <a:extLst>
                    <a:ext uri="{FF2B5EF4-FFF2-40B4-BE49-F238E27FC236}">
                      <a16:creationId xmlns:a16="http://schemas.microsoft.com/office/drawing/2014/main" id="{8E5CF363-24D5-446D-8D9F-3E22B1455486}"/>
                    </a:ext>
                  </a:extLst>
                </p:cNvPr>
                <p:cNvCxnSpPr/>
                <p:nvPr/>
              </p:nvCxnSpPr>
              <p:spPr bwMode="auto">
                <a:xfrm rot="16200000" flipH="1">
                  <a:off x="6531758" y="4344498"/>
                  <a:ext cx="560644" cy="530460"/>
                </a:xfrm>
                <a:prstGeom prst="straightConnector1">
                  <a:avLst/>
                </a:prstGeom>
                <a:solidFill>
                  <a:schemeClr val="accent1"/>
                </a:solidFill>
                <a:ln w="9525" cap="flat" cmpd="sng" algn="ctr">
                  <a:solidFill>
                    <a:schemeClr val="tx1"/>
                  </a:solidFill>
                  <a:prstDash val="solid"/>
                  <a:round/>
                  <a:headEnd type="arrow"/>
                  <a:tailEnd type="arrow"/>
                </a:ln>
              </p:spPr>
            </p:cxnSp>
            <p:cxnSp>
              <p:nvCxnSpPr>
                <p:cNvPr id="64" name="直接箭头连接符 63">
                  <a:extLst>
                    <a:ext uri="{FF2B5EF4-FFF2-40B4-BE49-F238E27FC236}">
                      <a16:creationId xmlns:a16="http://schemas.microsoft.com/office/drawing/2014/main" id="{7A650438-0FEF-42EE-A9DE-C30394A3FEF0}"/>
                    </a:ext>
                  </a:extLst>
                </p:cNvPr>
                <p:cNvCxnSpPr/>
                <p:nvPr/>
              </p:nvCxnSpPr>
              <p:spPr bwMode="auto">
                <a:xfrm rot="5400000">
                  <a:off x="6516468" y="4341909"/>
                  <a:ext cx="591224" cy="530460"/>
                </a:xfrm>
                <a:prstGeom prst="straightConnector1">
                  <a:avLst/>
                </a:prstGeom>
                <a:solidFill>
                  <a:schemeClr val="accent1"/>
                </a:solidFill>
                <a:ln w="9525" cap="flat" cmpd="sng" algn="ctr">
                  <a:solidFill>
                    <a:schemeClr val="tx1"/>
                  </a:solidFill>
                  <a:prstDash val="solid"/>
                  <a:round/>
                  <a:headEnd type="arrow"/>
                  <a:tailEnd type="arrow"/>
                </a:ln>
              </p:spPr>
            </p:cxnSp>
          </p:grpSp>
          <p:sp>
            <p:nvSpPr>
              <p:cNvPr id="57" name="矩形 56">
                <a:extLst>
                  <a:ext uri="{FF2B5EF4-FFF2-40B4-BE49-F238E27FC236}">
                    <a16:creationId xmlns:a16="http://schemas.microsoft.com/office/drawing/2014/main" id="{B29A7BC6-99B4-47A9-870B-B51B13B53DFA}"/>
                  </a:ext>
                </a:extLst>
              </p:cNvPr>
              <p:cNvSpPr/>
              <p:nvPr/>
            </p:nvSpPr>
            <p:spPr bwMode="auto">
              <a:xfrm>
                <a:off x="6647618" y="4440157"/>
                <a:ext cx="307311" cy="307311"/>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58" name="椭圆 57">
                <a:extLst>
                  <a:ext uri="{FF2B5EF4-FFF2-40B4-BE49-F238E27FC236}">
                    <a16:creationId xmlns:a16="http://schemas.microsoft.com/office/drawing/2014/main" id="{2694556D-595D-4DC4-B478-842C404B0CCD}"/>
                  </a:ext>
                </a:extLst>
              </p:cNvPr>
              <p:cNvSpPr/>
              <p:nvPr/>
            </p:nvSpPr>
            <p:spPr bwMode="auto">
              <a:xfrm>
                <a:off x="6798099" y="4533488"/>
                <a:ext cx="279211" cy="279211"/>
              </a:xfrm>
              <a:prstGeom prst="ellipse">
                <a:avLst/>
              </a:prstGeom>
              <a:solidFill>
                <a:srgbClr val="C0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59" name="等腰三角形 58">
                <a:extLst>
                  <a:ext uri="{FF2B5EF4-FFF2-40B4-BE49-F238E27FC236}">
                    <a16:creationId xmlns:a16="http://schemas.microsoft.com/office/drawing/2014/main" id="{61461125-B049-4AFA-B0D1-4A7C0F1B3827}"/>
                  </a:ext>
                </a:extLst>
              </p:cNvPr>
              <p:cNvSpPr/>
              <p:nvPr/>
            </p:nvSpPr>
            <p:spPr bwMode="auto">
              <a:xfrm>
                <a:off x="6730168" y="4654137"/>
                <a:ext cx="250161" cy="235913"/>
              </a:xfrm>
              <a:prstGeom prst="triangle">
                <a:avLst/>
              </a:prstGeom>
              <a:solidFill>
                <a:srgbClr val="E4F04E"/>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grpSp>
            <p:nvGrpSpPr>
              <p:cNvPr id="60" name="组合 84">
                <a:extLst>
                  <a:ext uri="{FF2B5EF4-FFF2-40B4-BE49-F238E27FC236}">
                    <a16:creationId xmlns:a16="http://schemas.microsoft.com/office/drawing/2014/main" id="{D32ED809-27C8-4608-9769-DDF91D179055}"/>
                  </a:ext>
                </a:extLst>
              </p:cNvPr>
              <p:cNvGrpSpPr/>
              <p:nvPr/>
            </p:nvGrpSpPr>
            <p:grpSpPr>
              <a:xfrm>
                <a:off x="6692054" y="4468967"/>
                <a:ext cx="76227" cy="89829"/>
                <a:chOff x="9963150" y="3994944"/>
                <a:chExt cx="139700" cy="164628"/>
              </a:xfrm>
            </p:grpSpPr>
            <p:cxnSp>
              <p:nvCxnSpPr>
                <p:cNvPr id="61" name="直接连接符 60">
                  <a:extLst>
                    <a:ext uri="{FF2B5EF4-FFF2-40B4-BE49-F238E27FC236}">
                      <a16:creationId xmlns:a16="http://schemas.microsoft.com/office/drawing/2014/main" id="{FDD3BC49-6B9B-4C22-94AC-46D347E8526D}"/>
                    </a:ext>
                  </a:extLst>
                </p:cNvPr>
                <p:cNvCxnSpPr/>
                <p:nvPr/>
              </p:nvCxnSpPr>
              <p:spPr bwMode="auto">
                <a:xfrm>
                  <a:off x="9963150" y="4083185"/>
                  <a:ext cx="139700" cy="1588"/>
                </a:xfrm>
                <a:prstGeom prst="line">
                  <a:avLst/>
                </a:prstGeom>
                <a:solidFill>
                  <a:schemeClr val="accent1"/>
                </a:solidFill>
                <a:ln w="9525" cap="flat" cmpd="sng" algn="ctr">
                  <a:solidFill>
                    <a:srgbClr val="C00000"/>
                  </a:solidFill>
                  <a:prstDash val="solid"/>
                  <a:round/>
                  <a:headEnd type="none" w="med" len="med"/>
                  <a:tailEnd type="none" w="med" len="med"/>
                </a:ln>
              </p:spPr>
            </p:cxnSp>
            <p:cxnSp>
              <p:nvCxnSpPr>
                <p:cNvPr id="62" name="直接连接符 61">
                  <a:extLst>
                    <a:ext uri="{FF2B5EF4-FFF2-40B4-BE49-F238E27FC236}">
                      <a16:creationId xmlns:a16="http://schemas.microsoft.com/office/drawing/2014/main" id="{2EB5B0D5-4958-41D8-83FC-A8D0148D44E0}"/>
                    </a:ext>
                  </a:extLst>
                </p:cNvPr>
                <p:cNvCxnSpPr/>
                <p:nvPr/>
              </p:nvCxnSpPr>
              <p:spPr bwMode="auto">
                <a:xfrm rot="5400000">
                  <a:off x="9950686" y="4076464"/>
                  <a:ext cx="164628" cy="1588"/>
                </a:xfrm>
                <a:prstGeom prst="line">
                  <a:avLst/>
                </a:prstGeom>
                <a:solidFill>
                  <a:schemeClr val="accent1"/>
                </a:solidFill>
                <a:ln w="9525" cap="flat" cmpd="sng" algn="ctr">
                  <a:solidFill>
                    <a:srgbClr val="C00000"/>
                  </a:solidFill>
                  <a:prstDash val="solid"/>
                  <a:round/>
                  <a:headEnd type="none" w="med" len="med"/>
                  <a:tailEnd type="none" w="med" len="med"/>
                </a:ln>
              </p:spPr>
            </p:cxnSp>
          </p:grpSp>
        </p:grpSp>
        <p:sp>
          <p:nvSpPr>
            <p:cNvPr id="42" name="TextBox 63">
              <a:extLst>
                <a:ext uri="{FF2B5EF4-FFF2-40B4-BE49-F238E27FC236}">
                  <a16:creationId xmlns:a16="http://schemas.microsoft.com/office/drawing/2014/main" id="{9D869C85-8D03-4ABE-B1AC-6D845613DA8F}"/>
                </a:ext>
              </a:extLst>
            </p:cNvPr>
            <p:cNvSpPr txBox="1"/>
            <p:nvPr/>
          </p:nvSpPr>
          <p:spPr>
            <a:xfrm>
              <a:off x="4623448" y="4316429"/>
              <a:ext cx="672300"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Data  Mining</a:t>
              </a:r>
              <a:endParaRPr lang="zh-CN" altLang="en-US" sz="800" dirty="0">
                <a:latin typeface="+mj-lt"/>
                <a:ea typeface="黑体" pitchFamily="49" charset="-122"/>
              </a:endParaRPr>
            </a:p>
          </p:txBody>
        </p:sp>
        <p:sp>
          <p:nvSpPr>
            <p:cNvPr id="43" name="圆角矩形 64">
              <a:extLst>
                <a:ext uri="{FF2B5EF4-FFF2-40B4-BE49-F238E27FC236}">
                  <a16:creationId xmlns:a16="http://schemas.microsoft.com/office/drawing/2014/main" id="{B6D2D8E4-46CD-4A3D-A903-434BF44A8846}"/>
                </a:ext>
              </a:extLst>
            </p:cNvPr>
            <p:cNvSpPr/>
            <p:nvPr/>
          </p:nvSpPr>
          <p:spPr bwMode="auto">
            <a:xfrm>
              <a:off x="7261229" y="1631028"/>
              <a:ext cx="1000761" cy="2839078"/>
            </a:xfrm>
            <a:prstGeom prst="roundRect">
              <a:avLst/>
            </a:prstGeom>
            <a:solidFill>
              <a:schemeClr val="bg1"/>
            </a:solidFill>
            <a:ln w="9525" cap="flat" cmpd="sng" algn="ctr">
              <a:solidFill>
                <a:srgbClr val="00B0F0"/>
              </a:solidFill>
              <a:prstDash val="solid"/>
              <a:round/>
              <a:headEnd type="none" w="med" len="med"/>
              <a:tailEnd type="none" w="med" len="med"/>
            </a:ln>
          </p:spPr>
          <p:txBody>
            <a:bodyPr vert="horz" wrap="square" lIns="68580" tIns="34290" rIns="68580" bIns="34290" numCol="1" rtlCol="0" anchor="t" anchorCtr="0" compatLnSpc="1"/>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44" name="圆角矩形 65">
              <a:extLst>
                <a:ext uri="{FF2B5EF4-FFF2-40B4-BE49-F238E27FC236}">
                  <a16:creationId xmlns:a16="http://schemas.microsoft.com/office/drawing/2014/main" id="{0D7E497B-CE74-4834-BB68-F6EA9A227FB7}"/>
                </a:ext>
              </a:extLst>
            </p:cNvPr>
            <p:cNvSpPr/>
            <p:nvPr/>
          </p:nvSpPr>
          <p:spPr bwMode="auto">
            <a:xfrm>
              <a:off x="7261229" y="1631028"/>
              <a:ext cx="1000761" cy="232855"/>
            </a:xfrm>
            <a:prstGeom prst="roundRect">
              <a:avLst/>
            </a:prstGeom>
            <a:solidFill>
              <a:srgbClr val="DAEFF6"/>
            </a:solidFill>
            <a:ln w="9525" cap="flat" cmpd="sng" algn="ctr">
              <a:solidFill>
                <a:srgbClr val="00B0F0"/>
              </a:solidFill>
              <a:prstDash val="solid"/>
              <a:round/>
              <a:headEnd type="none" w="med" len="med"/>
              <a:tailEnd type="none" w="med" len="med"/>
            </a:ln>
          </p:spPr>
          <p:txBody>
            <a:bodyPr vert="horz" wrap="square" lIns="68580" tIns="34290" rIns="68580" bIns="34290" numCol="1" rtlCol="0" anchor="t" anchorCtr="0" compatLnSpc="1"/>
            <a:lstStyle/>
            <a:p>
              <a:pPr algn="ctr" defTabSz="685800" fontAlgn="base">
                <a:spcBef>
                  <a:spcPct val="0"/>
                </a:spcBef>
                <a:spcAft>
                  <a:spcPct val="0"/>
                </a:spcAft>
              </a:pPr>
              <a:r>
                <a:rPr kumimoji="1" lang="en-US" altLang="zh-CN" sz="1000" dirty="0">
                  <a:latin typeface="+mj-lt"/>
                  <a:ea typeface="黑体" pitchFamily="49" charset="-122"/>
                  <a:cs typeface="宋体" charset="0"/>
                </a:rPr>
                <a:t>Portal</a:t>
              </a:r>
              <a:endParaRPr kumimoji="1" lang="zh-CN" altLang="en-US" sz="1000" dirty="0">
                <a:latin typeface="+mj-lt"/>
                <a:ea typeface="黑体" pitchFamily="49" charset="-122"/>
                <a:cs typeface="宋体" charset="0"/>
              </a:endParaRPr>
            </a:p>
          </p:txBody>
        </p:sp>
        <p:pic>
          <p:nvPicPr>
            <p:cNvPr id="45" name="图片 44" descr="图片1_03.png">
              <a:extLst>
                <a:ext uri="{FF2B5EF4-FFF2-40B4-BE49-F238E27FC236}">
                  <a16:creationId xmlns:a16="http://schemas.microsoft.com/office/drawing/2014/main" id="{E14A1EB6-18E8-4C55-B2AA-23E4E036FE13}"/>
                </a:ext>
              </a:extLst>
            </p:cNvPr>
            <p:cNvPicPr>
              <a:picLocks noChangeAspect="1"/>
            </p:cNvPicPr>
            <p:nvPr/>
          </p:nvPicPr>
          <p:blipFill>
            <a:blip r:embed="rId3" cstate="print"/>
            <a:stretch>
              <a:fillRect/>
            </a:stretch>
          </p:blipFill>
          <p:spPr>
            <a:xfrm>
              <a:off x="7537244" y="1939423"/>
              <a:ext cx="464344" cy="292894"/>
            </a:xfrm>
            <a:prstGeom prst="rect">
              <a:avLst/>
            </a:prstGeom>
          </p:spPr>
        </p:pic>
        <p:pic>
          <p:nvPicPr>
            <p:cNvPr id="46" name="图片 45" descr="图片1_06.png">
              <a:extLst>
                <a:ext uri="{FF2B5EF4-FFF2-40B4-BE49-F238E27FC236}">
                  <a16:creationId xmlns:a16="http://schemas.microsoft.com/office/drawing/2014/main" id="{C28A7B12-455E-4CD0-863F-C9B7DF250516}"/>
                </a:ext>
              </a:extLst>
            </p:cNvPr>
            <p:cNvPicPr>
              <a:picLocks noChangeAspect="1"/>
            </p:cNvPicPr>
            <p:nvPr/>
          </p:nvPicPr>
          <p:blipFill>
            <a:blip r:embed="rId4" cstate="print"/>
            <a:stretch>
              <a:fillRect/>
            </a:stretch>
          </p:blipFill>
          <p:spPr>
            <a:xfrm>
              <a:off x="7537244" y="2493435"/>
              <a:ext cx="464344" cy="302683"/>
            </a:xfrm>
            <a:prstGeom prst="rect">
              <a:avLst/>
            </a:prstGeom>
          </p:spPr>
        </p:pic>
        <p:pic>
          <p:nvPicPr>
            <p:cNvPr id="47" name="图片 46" descr="图片1_08.png">
              <a:extLst>
                <a:ext uri="{FF2B5EF4-FFF2-40B4-BE49-F238E27FC236}">
                  <a16:creationId xmlns:a16="http://schemas.microsoft.com/office/drawing/2014/main" id="{C5035070-3184-4ADD-8E0C-4427E466C263}"/>
                </a:ext>
              </a:extLst>
            </p:cNvPr>
            <p:cNvPicPr>
              <a:picLocks noChangeAspect="1"/>
            </p:cNvPicPr>
            <p:nvPr/>
          </p:nvPicPr>
          <p:blipFill>
            <a:blip r:embed="rId5" cstate="print"/>
            <a:stretch>
              <a:fillRect/>
            </a:stretch>
          </p:blipFill>
          <p:spPr>
            <a:xfrm>
              <a:off x="7511612" y="2953276"/>
              <a:ext cx="515609" cy="277636"/>
            </a:xfrm>
            <a:prstGeom prst="rect">
              <a:avLst/>
            </a:prstGeom>
          </p:spPr>
        </p:pic>
        <p:pic>
          <p:nvPicPr>
            <p:cNvPr id="48" name="图片 47" descr="图片1_11.png">
              <a:extLst>
                <a:ext uri="{FF2B5EF4-FFF2-40B4-BE49-F238E27FC236}">
                  <a16:creationId xmlns:a16="http://schemas.microsoft.com/office/drawing/2014/main" id="{68460B62-74CD-40E7-8286-06DA6FA2AA4A}"/>
                </a:ext>
              </a:extLst>
            </p:cNvPr>
            <p:cNvPicPr>
              <a:picLocks noChangeAspect="1"/>
            </p:cNvPicPr>
            <p:nvPr/>
          </p:nvPicPr>
          <p:blipFill>
            <a:blip r:embed="rId6" cstate="print"/>
            <a:stretch>
              <a:fillRect/>
            </a:stretch>
          </p:blipFill>
          <p:spPr>
            <a:xfrm>
              <a:off x="7523306" y="3472768"/>
              <a:ext cx="492218" cy="275408"/>
            </a:xfrm>
            <a:prstGeom prst="rect">
              <a:avLst/>
            </a:prstGeom>
          </p:spPr>
        </p:pic>
        <p:pic>
          <p:nvPicPr>
            <p:cNvPr id="49" name="图片 48" descr="图片1_18.png">
              <a:extLst>
                <a:ext uri="{FF2B5EF4-FFF2-40B4-BE49-F238E27FC236}">
                  <a16:creationId xmlns:a16="http://schemas.microsoft.com/office/drawing/2014/main" id="{3EEACEF8-4E39-4E96-A832-F96C6981FC32}"/>
                </a:ext>
              </a:extLst>
            </p:cNvPr>
            <p:cNvPicPr>
              <a:picLocks noChangeAspect="1"/>
            </p:cNvPicPr>
            <p:nvPr/>
          </p:nvPicPr>
          <p:blipFill>
            <a:blip r:embed="rId7" cstate="print"/>
            <a:stretch>
              <a:fillRect/>
            </a:stretch>
          </p:blipFill>
          <p:spPr>
            <a:xfrm>
              <a:off x="7469378" y="3909503"/>
              <a:ext cx="600075" cy="351483"/>
            </a:xfrm>
            <a:prstGeom prst="rect">
              <a:avLst/>
            </a:prstGeom>
          </p:spPr>
        </p:pic>
        <p:sp>
          <p:nvSpPr>
            <p:cNvPr id="50" name="TextBox 71">
              <a:extLst>
                <a:ext uri="{FF2B5EF4-FFF2-40B4-BE49-F238E27FC236}">
                  <a16:creationId xmlns:a16="http://schemas.microsoft.com/office/drawing/2014/main" id="{89379A8D-B691-427C-A7D6-E47BA351A683}"/>
                </a:ext>
              </a:extLst>
            </p:cNvPr>
            <p:cNvSpPr txBox="1"/>
            <p:nvPr/>
          </p:nvSpPr>
          <p:spPr>
            <a:xfrm>
              <a:off x="7412884" y="2245649"/>
              <a:ext cx="760465" cy="192360"/>
            </a:xfrm>
            <a:prstGeom prst="rect">
              <a:avLst/>
            </a:prstGeom>
            <a:noFill/>
          </p:spPr>
          <p:txBody>
            <a:bodyPr wrap="none" lIns="68580" tIns="34290" rIns="68580" bIns="34290" rtlCol="0">
              <a:spAutoFit/>
            </a:bodyPr>
            <a:lstStyle/>
            <a:p>
              <a:r>
                <a:rPr lang="en-US" altLang="zh-CN" sz="800" dirty="0">
                  <a:solidFill>
                    <a:srgbClr val="C00000"/>
                  </a:solidFill>
                  <a:latin typeface="+mj-lt"/>
                  <a:ea typeface="黑体" pitchFamily="49" charset="-122"/>
                </a:rPr>
                <a:t>Meta data Info</a:t>
              </a:r>
              <a:endParaRPr lang="zh-CN" altLang="en-US" sz="800" dirty="0">
                <a:solidFill>
                  <a:srgbClr val="C00000"/>
                </a:solidFill>
                <a:latin typeface="+mj-lt"/>
                <a:ea typeface="黑体" pitchFamily="49" charset="-122"/>
              </a:endParaRPr>
            </a:p>
          </p:txBody>
        </p:sp>
        <p:sp>
          <p:nvSpPr>
            <p:cNvPr id="51" name="TextBox 72">
              <a:extLst>
                <a:ext uri="{FF2B5EF4-FFF2-40B4-BE49-F238E27FC236}">
                  <a16:creationId xmlns:a16="http://schemas.microsoft.com/office/drawing/2014/main" id="{0F243025-9494-48F9-A526-17C18A34BF2E}"/>
                </a:ext>
              </a:extLst>
            </p:cNvPr>
            <p:cNvSpPr txBox="1"/>
            <p:nvPr/>
          </p:nvSpPr>
          <p:spPr>
            <a:xfrm>
              <a:off x="7351569" y="2767308"/>
              <a:ext cx="890308"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Tactical Reporting</a:t>
              </a:r>
              <a:endParaRPr lang="zh-CN" altLang="en-US" sz="800" dirty="0">
                <a:latin typeface="+mj-lt"/>
                <a:ea typeface="黑体" pitchFamily="49" charset="-122"/>
              </a:endParaRPr>
            </a:p>
          </p:txBody>
        </p:sp>
        <p:sp>
          <p:nvSpPr>
            <p:cNvPr id="52" name="TextBox 73">
              <a:extLst>
                <a:ext uri="{FF2B5EF4-FFF2-40B4-BE49-F238E27FC236}">
                  <a16:creationId xmlns:a16="http://schemas.microsoft.com/office/drawing/2014/main" id="{CD0F9307-BEE6-43A3-83A1-75C25D802AC2}"/>
                </a:ext>
              </a:extLst>
            </p:cNvPr>
            <p:cNvSpPr txBox="1"/>
            <p:nvPr/>
          </p:nvSpPr>
          <p:spPr>
            <a:xfrm>
              <a:off x="7286647" y="3212520"/>
              <a:ext cx="1029769"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Business  Intelligence</a:t>
              </a:r>
              <a:endParaRPr lang="zh-CN" altLang="en-US" sz="800" dirty="0">
                <a:latin typeface="+mj-lt"/>
                <a:ea typeface="黑体" pitchFamily="49" charset="-122"/>
              </a:endParaRPr>
            </a:p>
          </p:txBody>
        </p:sp>
        <p:sp>
          <p:nvSpPr>
            <p:cNvPr id="53" name="TextBox 74">
              <a:extLst>
                <a:ext uri="{FF2B5EF4-FFF2-40B4-BE49-F238E27FC236}">
                  <a16:creationId xmlns:a16="http://schemas.microsoft.com/office/drawing/2014/main" id="{E5CAF8FE-983B-4903-8FBF-0DF111226A38}"/>
                </a:ext>
              </a:extLst>
            </p:cNvPr>
            <p:cNvSpPr txBox="1"/>
            <p:nvPr/>
          </p:nvSpPr>
          <p:spPr>
            <a:xfrm>
              <a:off x="7528300" y="3706966"/>
              <a:ext cx="513602"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Analytics</a:t>
              </a:r>
              <a:endParaRPr lang="zh-CN" altLang="en-US" sz="800" dirty="0">
                <a:latin typeface="+mj-lt"/>
                <a:ea typeface="黑体" pitchFamily="49" charset="-122"/>
              </a:endParaRPr>
            </a:p>
          </p:txBody>
        </p:sp>
        <p:sp>
          <p:nvSpPr>
            <p:cNvPr id="54" name="TextBox 75">
              <a:extLst>
                <a:ext uri="{FF2B5EF4-FFF2-40B4-BE49-F238E27FC236}">
                  <a16:creationId xmlns:a16="http://schemas.microsoft.com/office/drawing/2014/main" id="{0B731167-1C49-4BE3-ABE9-20873E3111C5}"/>
                </a:ext>
              </a:extLst>
            </p:cNvPr>
            <p:cNvSpPr txBox="1"/>
            <p:nvPr/>
          </p:nvSpPr>
          <p:spPr>
            <a:xfrm>
              <a:off x="7493435" y="4215699"/>
              <a:ext cx="619400" cy="192360"/>
            </a:xfrm>
            <a:prstGeom prst="rect">
              <a:avLst/>
            </a:prstGeom>
            <a:noFill/>
          </p:spPr>
          <p:txBody>
            <a:bodyPr wrap="none" lIns="68580" tIns="34290" rIns="68580" bIns="34290" rtlCol="0">
              <a:spAutoFit/>
            </a:bodyPr>
            <a:lstStyle/>
            <a:p>
              <a:r>
                <a:rPr lang="en-US" altLang="zh-CN" sz="800" dirty="0">
                  <a:latin typeface="+mj-lt"/>
                  <a:ea typeface="黑体" pitchFamily="49" charset="-122"/>
                </a:rPr>
                <a:t>Forecasting</a:t>
              </a:r>
              <a:endParaRPr lang="zh-CN" altLang="en-US" sz="800" dirty="0">
                <a:latin typeface="+mj-lt"/>
                <a:ea typeface="黑体" pitchFamily="49" charset="-122"/>
              </a:endParaRPr>
            </a:p>
          </p:txBody>
        </p:sp>
      </p:grpSp>
      <p:sp>
        <p:nvSpPr>
          <p:cNvPr id="2" name="文本框 1">
            <a:extLst>
              <a:ext uri="{FF2B5EF4-FFF2-40B4-BE49-F238E27FC236}">
                <a16:creationId xmlns:a16="http://schemas.microsoft.com/office/drawing/2014/main" id="{9E39AC24-C412-4BFF-8909-7CB2E77B084D}"/>
              </a:ext>
            </a:extLst>
          </p:cNvPr>
          <p:cNvSpPr txBox="1"/>
          <p:nvPr/>
        </p:nvSpPr>
        <p:spPr>
          <a:xfrm>
            <a:off x="234312" y="5363907"/>
            <a:ext cx="7435293" cy="1300356"/>
          </a:xfrm>
          <a:prstGeom prst="rect">
            <a:avLst/>
          </a:prstGeom>
          <a:noFill/>
        </p:spPr>
        <p:txBody>
          <a:bodyPr wrap="square" lIns="68580" tIns="34290" rIns="68580" bIns="34290" numCol="2" rtlCol="0">
            <a:spAutoFit/>
          </a:bodyPr>
          <a:lstStyle/>
          <a:p>
            <a:r>
              <a:rPr kumimoji="1" lang="zh-CN" altLang="en-US" sz="1600" dirty="0">
                <a:solidFill>
                  <a:srgbClr val="C00000"/>
                </a:solidFill>
                <a:latin typeface="黑体" panose="02010609060101010101" pitchFamily="49" charset="-122"/>
                <a:ea typeface="黑体" panose="02010609060101010101" pitchFamily="49" charset="-122"/>
              </a:rPr>
              <a:t>面临的挑战： </a:t>
            </a:r>
          </a:p>
          <a:p>
            <a:pPr marL="257175" indent="-257175">
              <a:buAutoNum type="arabicPeriod"/>
            </a:pPr>
            <a:r>
              <a:rPr kumimoji="1" lang="zh-CN" altLang="en-US" sz="1600" dirty="0">
                <a:solidFill>
                  <a:schemeClr val="tx2"/>
                </a:solidFill>
                <a:latin typeface="黑体" panose="02010609060101010101" pitchFamily="49" charset="-122"/>
                <a:ea typeface="黑体" panose="02010609060101010101" pitchFamily="49" charset="-122"/>
              </a:rPr>
              <a:t>数据量增长过快，导致运算效率下降</a:t>
            </a:r>
          </a:p>
          <a:p>
            <a:pPr marL="257175" indent="-257175">
              <a:buAutoNum type="arabicPeriod"/>
            </a:pPr>
            <a:r>
              <a:rPr kumimoji="1" lang="zh-CN" altLang="en-US" sz="1600" dirty="0">
                <a:solidFill>
                  <a:schemeClr val="tx2"/>
                </a:solidFill>
                <a:latin typeface="黑体" panose="02010609060101010101" pitchFamily="49" charset="-122"/>
                <a:ea typeface="黑体" panose="02010609060101010101" pitchFamily="49" charset="-122"/>
              </a:rPr>
              <a:t>数据抽取处理的代价过高，无法在统一的视图下处理</a:t>
            </a:r>
          </a:p>
          <a:p>
            <a:pPr marL="257175" indent="-257175">
              <a:buFontTx/>
              <a:buAutoNum type="arabicPeriod"/>
            </a:pPr>
            <a:r>
              <a:rPr kumimoji="1" lang="zh-CN" altLang="en-US" sz="1600" dirty="0">
                <a:solidFill>
                  <a:schemeClr val="tx2"/>
                </a:solidFill>
                <a:latin typeface="黑体" panose="02010609060101010101" pitchFamily="49" charset="-122"/>
                <a:ea typeface="黑体" panose="02010609060101010101" pitchFamily="49" charset="-122"/>
              </a:rPr>
              <a:t>无法处理多种类型的数据</a:t>
            </a:r>
            <a:endParaRPr kumimoji="1" lang="en-US" altLang="zh-CN" sz="1600" dirty="0">
              <a:solidFill>
                <a:schemeClr val="tx2"/>
              </a:solidFill>
              <a:latin typeface="黑体" panose="02010609060101010101" pitchFamily="49" charset="-122"/>
              <a:ea typeface="黑体" panose="02010609060101010101" pitchFamily="49" charset="-122"/>
            </a:endParaRPr>
          </a:p>
          <a:p>
            <a:pPr marL="257175" indent="-257175">
              <a:buFontTx/>
              <a:buAutoNum type="arabicPeriod"/>
            </a:pPr>
            <a:endParaRPr kumimoji="1" lang="zh-CN" altLang="en-US" sz="1600" dirty="0">
              <a:solidFill>
                <a:schemeClr val="tx2"/>
              </a:solidFill>
              <a:latin typeface="黑体" panose="02010609060101010101" pitchFamily="49" charset="-122"/>
              <a:ea typeface="黑体" panose="02010609060101010101" pitchFamily="49" charset="-122"/>
            </a:endParaRPr>
          </a:p>
          <a:p>
            <a:pPr marL="257175" indent="-257175">
              <a:buAutoNum type="arabicPeriod"/>
            </a:pPr>
            <a:r>
              <a:rPr kumimoji="1" lang="zh-CN" altLang="en-US" sz="1600" dirty="0">
                <a:solidFill>
                  <a:schemeClr val="tx2"/>
                </a:solidFill>
                <a:latin typeface="黑体" panose="02010609060101010101" pitchFamily="49" charset="-122"/>
                <a:ea typeface="黑体" panose="02010609060101010101" pitchFamily="49" charset="-122"/>
              </a:rPr>
              <a:t>不具备进行搜索或关联分析以发现隐藏关系的能力</a:t>
            </a:r>
          </a:p>
          <a:p>
            <a:pPr marL="257175" indent="-257175">
              <a:buAutoNum type="arabicPeriod"/>
            </a:pPr>
            <a:r>
              <a:rPr kumimoji="1" lang="zh-CN" altLang="en-US" sz="1600" dirty="0">
                <a:solidFill>
                  <a:schemeClr val="tx2"/>
                </a:solidFill>
                <a:latin typeface="黑体" panose="02010609060101010101" pitchFamily="49" charset="-122"/>
                <a:ea typeface="黑体" panose="02010609060101010101" pitchFamily="49" charset="-122"/>
              </a:rPr>
              <a:t>不具备数据挖掘等高级分析的能力</a:t>
            </a:r>
          </a:p>
        </p:txBody>
      </p:sp>
    </p:spTree>
    <p:extLst>
      <p:ext uri="{BB962C8B-B14F-4D97-AF65-F5344CB8AC3E}">
        <p14:creationId xmlns:p14="http://schemas.microsoft.com/office/powerpoint/2010/main" val="4257906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数据仓库架构的挑战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graphicFrame>
        <p:nvGraphicFramePr>
          <p:cNvPr id="3" name="图示 2">
            <a:extLst>
              <a:ext uri="{FF2B5EF4-FFF2-40B4-BE49-F238E27FC236}">
                <a16:creationId xmlns:a16="http://schemas.microsoft.com/office/drawing/2014/main" id="{726BDDCA-A476-4C43-95DE-FAD745CE6BFE}"/>
              </a:ext>
            </a:extLst>
          </p:cNvPr>
          <p:cNvGraphicFramePr/>
          <p:nvPr>
            <p:extLst>
              <p:ext uri="{D42A27DB-BD31-4B8C-83A1-F6EECF244321}">
                <p14:modId xmlns:p14="http://schemas.microsoft.com/office/powerpoint/2010/main" val="2396798945"/>
              </p:ext>
            </p:extLst>
          </p:nvPr>
        </p:nvGraphicFramePr>
        <p:xfrm>
          <a:off x="946912" y="1130977"/>
          <a:ext cx="6453632" cy="4596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1">
            <a:extLst>
              <a:ext uri="{FF2B5EF4-FFF2-40B4-BE49-F238E27FC236}">
                <a16:creationId xmlns:a16="http://schemas.microsoft.com/office/drawing/2014/main" id="{8DDEACFE-5413-42F8-9213-BD2C7CB103C8}"/>
              </a:ext>
            </a:extLst>
          </p:cNvPr>
          <p:cNvPicPr>
            <a:picLocks noChangeAspect="1" noChangeArrowheads="1"/>
          </p:cNvPicPr>
          <p:nvPr/>
        </p:nvPicPr>
        <p:blipFill>
          <a:blip r:embed="rId7" cstate="print"/>
          <a:srcRect/>
          <a:stretch>
            <a:fillRect/>
          </a:stretch>
        </p:blipFill>
        <p:spPr bwMode="auto">
          <a:xfrm>
            <a:off x="9308583" y="2741524"/>
            <a:ext cx="2168153" cy="2160240"/>
          </a:xfrm>
          <a:prstGeom prst="rect">
            <a:avLst/>
          </a:prstGeom>
          <a:noFill/>
          <a:ln w="9525">
            <a:noFill/>
            <a:miter lim="800000"/>
            <a:headEnd/>
            <a:tailEnd/>
          </a:ln>
        </p:spPr>
      </p:pic>
    </p:spTree>
    <p:extLst>
      <p:ext uri="{BB962C8B-B14F-4D97-AF65-F5344CB8AC3E}">
        <p14:creationId xmlns:p14="http://schemas.microsoft.com/office/powerpoint/2010/main" val="3756600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sz="2400" dirty="0"/>
              <a:t>基于大数据技术的数据仓库架构</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grpSp>
        <p:nvGrpSpPr>
          <p:cNvPr id="6" name="组合 5">
            <a:extLst>
              <a:ext uri="{FF2B5EF4-FFF2-40B4-BE49-F238E27FC236}">
                <a16:creationId xmlns:a16="http://schemas.microsoft.com/office/drawing/2014/main" id="{6BE0FCB7-6ACC-4373-9630-37E2FB17E40A}"/>
              </a:ext>
            </a:extLst>
          </p:cNvPr>
          <p:cNvGrpSpPr/>
          <p:nvPr/>
        </p:nvGrpSpPr>
        <p:grpSpPr>
          <a:xfrm>
            <a:off x="425108" y="628634"/>
            <a:ext cx="11451646" cy="5035566"/>
            <a:chOff x="216098" y="711265"/>
            <a:chExt cx="8831692" cy="4392488"/>
          </a:xfrm>
        </p:grpSpPr>
        <p:grpSp>
          <p:nvGrpSpPr>
            <p:cNvPr id="7" name="组合 90">
              <a:extLst>
                <a:ext uri="{FF2B5EF4-FFF2-40B4-BE49-F238E27FC236}">
                  <a16:creationId xmlns:a16="http://schemas.microsoft.com/office/drawing/2014/main" id="{C602469D-F7F2-496C-AE54-A683876765B0}"/>
                </a:ext>
              </a:extLst>
            </p:cNvPr>
            <p:cNvGrpSpPr>
              <a:grpSpLocks/>
            </p:cNvGrpSpPr>
            <p:nvPr/>
          </p:nvGrpSpPr>
          <p:grpSpPr bwMode="auto">
            <a:xfrm>
              <a:off x="1349681" y="2329225"/>
              <a:ext cx="182630" cy="480719"/>
              <a:chOff x="1366422" y="3498575"/>
              <a:chExt cx="462378" cy="536713"/>
            </a:xfrm>
          </p:grpSpPr>
          <p:sp>
            <p:nvSpPr>
              <p:cNvPr id="90" name="长方形 761">
                <a:extLst>
                  <a:ext uri="{FF2B5EF4-FFF2-40B4-BE49-F238E27FC236}">
                    <a16:creationId xmlns:a16="http://schemas.microsoft.com/office/drawing/2014/main" id="{7D3AF33C-4301-480C-B816-862BC9824748}"/>
                  </a:ext>
                </a:extLst>
              </p:cNvPr>
              <p:cNvSpPr>
                <a:spLocks noChangeArrowheads="1"/>
              </p:cNvSpPr>
              <p:nvPr/>
            </p:nvSpPr>
            <p:spPr bwMode="auto">
              <a:xfrm flipH="1">
                <a:off x="1366422" y="3736284"/>
                <a:ext cx="257175" cy="46038"/>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0227" tIns="62653" rIns="120227" bIns="62653"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91" name="长方形 761">
                <a:extLst>
                  <a:ext uri="{FF2B5EF4-FFF2-40B4-BE49-F238E27FC236}">
                    <a16:creationId xmlns:a16="http://schemas.microsoft.com/office/drawing/2014/main" id="{CF596F53-8EFA-4DAF-88D4-A8148BB0FC6C}"/>
                  </a:ext>
                </a:extLst>
              </p:cNvPr>
              <p:cNvSpPr>
                <a:spLocks noChangeArrowheads="1"/>
              </p:cNvSpPr>
              <p:nvPr/>
            </p:nvSpPr>
            <p:spPr bwMode="auto">
              <a:xfrm>
                <a:off x="1593987" y="3536121"/>
                <a:ext cx="49282" cy="426279"/>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0227" tIns="62653" rIns="120227" bIns="62653"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92" name="右箭头 50">
                <a:extLst>
                  <a:ext uri="{FF2B5EF4-FFF2-40B4-BE49-F238E27FC236}">
                    <a16:creationId xmlns:a16="http://schemas.microsoft.com/office/drawing/2014/main" id="{BF888749-A4A1-401F-AD5E-CCFC635A393E}"/>
                  </a:ext>
                </a:extLst>
              </p:cNvPr>
              <p:cNvSpPr>
                <a:spLocks noChangeArrowheads="1"/>
              </p:cNvSpPr>
              <p:nvPr/>
            </p:nvSpPr>
            <p:spPr bwMode="auto">
              <a:xfrm>
                <a:off x="1596886" y="3498575"/>
                <a:ext cx="231914" cy="125896"/>
              </a:xfrm>
              <a:prstGeom prst="rightArrow">
                <a:avLst>
                  <a:gd name="adj1" fmla="val 50000"/>
                  <a:gd name="adj2" fmla="val 49848"/>
                </a:avLst>
              </a:prstGeom>
              <a:solidFill>
                <a:srgbClr val="7CD0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93" name="右箭头 50">
                <a:extLst>
                  <a:ext uri="{FF2B5EF4-FFF2-40B4-BE49-F238E27FC236}">
                    <a16:creationId xmlns:a16="http://schemas.microsoft.com/office/drawing/2014/main" id="{633FBD8E-CB74-4D15-B9A9-DEB01538EB44}"/>
                  </a:ext>
                </a:extLst>
              </p:cNvPr>
              <p:cNvSpPr>
                <a:spLocks noChangeArrowheads="1"/>
              </p:cNvSpPr>
              <p:nvPr/>
            </p:nvSpPr>
            <p:spPr bwMode="auto">
              <a:xfrm>
                <a:off x="1596886" y="3909392"/>
                <a:ext cx="231914" cy="125896"/>
              </a:xfrm>
              <a:prstGeom prst="rightArrow">
                <a:avLst>
                  <a:gd name="adj1" fmla="val 50000"/>
                  <a:gd name="adj2" fmla="val 49848"/>
                </a:avLst>
              </a:prstGeom>
              <a:solidFill>
                <a:srgbClr val="7CD0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grpSp>
        <p:sp>
          <p:nvSpPr>
            <p:cNvPr id="8" name="长方形 761">
              <a:extLst>
                <a:ext uri="{FF2B5EF4-FFF2-40B4-BE49-F238E27FC236}">
                  <a16:creationId xmlns:a16="http://schemas.microsoft.com/office/drawing/2014/main" id="{664697BD-89CD-4F43-AD81-D2B397343334}"/>
                </a:ext>
              </a:extLst>
            </p:cNvPr>
            <p:cNvSpPr>
              <a:spLocks noChangeArrowheads="1"/>
            </p:cNvSpPr>
            <p:nvPr/>
          </p:nvSpPr>
          <p:spPr bwMode="auto">
            <a:xfrm flipH="1">
              <a:off x="2052880" y="2340603"/>
              <a:ext cx="232962" cy="41245"/>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9" name="长方形 761">
              <a:extLst>
                <a:ext uri="{FF2B5EF4-FFF2-40B4-BE49-F238E27FC236}">
                  <a16:creationId xmlns:a16="http://schemas.microsoft.com/office/drawing/2014/main" id="{50F35A5B-D133-4C8F-9FC5-EA868138FE8A}"/>
                </a:ext>
              </a:extLst>
            </p:cNvPr>
            <p:cNvSpPr>
              <a:spLocks noChangeArrowheads="1"/>
            </p:cNvSpPr>
            <p:nvPr/>
          </p:nvSpPr>
          <p:spPr bwMode="auto">
            <a:xfrm>
              <a:off x="2295908" y="1061295"/>
              <a:ext cx="41414" cy="3680528"/>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10" name="矩形 6">
              <a:extLst>
                <a:ext uri="{FF2B5EF4-FFF2-40B4-BE49-F238E27FC236}">
                  <a16:creationId xmlns:a16="http://schemas.microsoft.com/office/drawing/2014/main" id="{5A5E69D9-B68D-4AFE-AAB6-9C71B9B0D604}"/>
                </a:ext>
              </a:extLst>
            </p:cNvPr>
            <p:cNvSpPr>
              <a:spLocks noChangeArrowheads="1"/>
            </p:cNvSpPr>
            <p:nvPr/>
          </p:nvSpPr>
          <p:spPr bwMode="auto">
            <a:xfrm>
              <a:off x="257065" y="1348443"/>
              <a:ext cx="1041137" cy="2529040"/>
            </a:xfrm>
            <a:prstGeom prst="rect">
              <a:avLst/>
            </a:prstGeom>
            <a:solidFill>
              <a:schemeClr val="bg1"/>
            </a:solidFill>
            <a:ln w="9525">
              <a:solidFill>
                <a:srgbClr val="00B0F0"/>
              </a:solidFill>
              <a:prstDash val="dash"/>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endParaRPr kumimoji="0" lang="zh-CN" altLang="en-US" sz="1600" b="1" dirty="0">
                <a:latin typeface="+mj-lt"/>
                <a:ea typeface="黑体" pitchFamily="49" charset="-122"/>
              </a:endParaRPr>
            </a:p>
          </p:txBody>
        </p:sp>
        <p:sp>
          <p:nvSpPr>
            <p:cNvPr id="12" name="圆柱形 8">
              <a:extLst>
                <a:ext uri="{FF2B5EF4-FFF2-40B4-BE49-F238E27FC236}">
                  <a16:creationId xmlns:a16="http://schemas.microsoft.com/office/drawing/2014/main" id="{2E00109D-0883-44E7-889C-CA1822F4F1AC}"/>
                </a:ext>
              </a:extLst>
            </p:cNvPr>
            <p:cNvSpPr>
              <a:spLocks noChangeArrowheads="1"/>
            </p:cNvSpPr>
            <p:nvPr/>
          </p:nvSpPr>
          <p:spPr bwMode="auto">
            <a:xfrm>
              <a:off x="620885" y="1412442"/>
              <a:ext cx="575214" cy="271650"/>
            </a:xfrm>
            <a:prstGeom prst="can">
              <a:avLst>
                <a:gd name="adj" fmla="val 25000"/>
              </a:avLst>
            </a:prstGeom>
            <a:solidFill>
              <a:srgbClr val="F0D9D9"/>
            </a:solidFill>
            <a:ln w="9525">
              <a:solidFill>
                <a:srgbClr val="D28E8C"/>
              </a:solidFill>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zh-CN" altLang="en-US" sz="900" dirty="0">
                  <a:latin typeface="+mj-lt"/>
                  <a:ea typeface="黑体" pitchFamily="49" charset="-122"/>
                </a:rPr>
                <a:t>核心系统</a:t>
              </a:r>
            </a:p>
          </p:txBody>
        </p:sp>
        <p:sp>
          <p:nvSpPr>
            <p:cNvPr id="13" name="圆柱形 9">
              <a:extLst>
                <a:ext uri="{FF2B5EF4-FFF2-40B4-BE49-F238E27FC236}">
                  <a16:creationId xmlns:a16="http://schemas.microsoft.com/office/drawing/2014/main" id="{450A82B9-05FA-434C-9D66-44E273BD30CE}"/>
                </a:ext>
              </a:extLst>
            </p:cNvPr>
            <p:cNvSpPr>
              <a:spLocks noChangeArrowheads="1"/>
            </p:cNvSpPr>
            <p:nvPr/>
          </p:nvSpPr>
          <p:spPr bwMode="auto">
            <a:xfrm>
              <a:off x="622323" y="1708272"/>
              <a:ext cx="575214" cy="247471"/>
            </a:xfrm>
            <a:prstGeom prst="can">
              <a:avLst>
                <a:gd name="adj" fmla="val 25000"/>
              </a:avLst>
            </a:prstGeom>
            <a:solidFill>
              <a:srgbClr val="F0D9D9"/>
            </a:solidFill>
            <a:ln w="9525">
              <a:solidFill>
                <a:srgbClr val="D28E8C"/>
              </a:solidFill>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zh-CN" altLang="en-US" sz="900" dirty="0">
                  <a:latin typeface="+mj-lt"/>
                  <a:ea typeface="黑体" pitchFamily="49" charset="-122"/>
                </a:rPr>
                <a:t>信用卡系统</a:t>
              </a:r>
            </a:p>
          </p:txBody>
        </p:sp>
        <p:sp>
          <p:nvSpPr>
            <p:cNvPr id="14" name="圆柱形 10">
              <a:extLst>
                <a:ext uri="{FF2B5EF4-FFF2-40B4-BE49-F238E27FC236}">
                  <a16:creationId xmlns:a16="http://schemas.microsoft.com/office/drawing/2014/main" id="{14BC8C70-ABF2-47B5-A53F-681D5108AC2B}"/>
                </a:ext>
              </a:extLst>
            </p:cNvPr>
            <p:cNvSpPr>
              <a:spLocks noChangeArrowheads="1"/>
            </p:cNvSpPr>
            <p:nvPr/>
          </p:nvSpPr>
          <p:spPr bwMode="auto">
            <a:xfrm>
              <a:off x="622324" y="1985611"/>
              <a:ext cx="573776" cy="237515"/>
            </a:xfrm>
            <a:prstGeom prst="can">
              <a:avLst>
                <a:gd name="adj" fmla="val 25000"/>
              </a:avLst>
            </a:prstGeom>
            <a:solidFill>
              <a:srgbClr val="F0D9D9"/>
            </a:solidFill>
            <a:ln w="9525">
              <a:solidFill>
                <a:srgbClr val="D28E8C"/>
              </a:solidFill>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zh-CN" altLang="en-US" sz="900" dirty="0">
                  <a:latin typeface="+mj-lt"/>
                  <a:ea typeface="黑体" pitchFamily="49" charset="-122"/>
                </a:rPr>
                <a:t>网银</a:t>
              </a:r>
            </a:p>
          </p:txBody>
        </p:sp>
        <p:sp>
          <p:nvSpPr>
            <p:cNvPr id="15" name="TextBox 12">
              <a:extLst>
                <a:ext uri="{FF2B5EF4-FFF2-40B4-BE49-F238E27FC236}">
                  <a16:creationId xmlns:a16="http://schemas.microsoft.com/office/drawing/2014/main" id="{EB321629-1228-4FE6-97F0-4029D9268276}"/>
                </a:ext>
              </a:extLst>
            </p:cNvPr>
            <p:cNvSpPr txBox="1">
              <a:spLocks noChangeArrowheads="1"/>
            </p:cNvSpPr>
            <p:nvPr/>
          </p:nvSpPr>
          <p:spPr bwMode="auto">
            <a:xfrm>
              <a:off x="277579" y="1929125"/>
              <a:ext cx="331256" cy="10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r>
                <a:rPr lang="zh-CN" altLang="en-US" sz="1100" dirty="0">
                  <a:latin typeface="+mj-lt"/>
                  <a:ea typeface="黑体" pitchFamily="49" charset="-122"/>
                </a:rPr>
                <a:t>现有业务</a:t>
              </a:r>
              <a:endParaRPr lang="en-US" altLang="zh-CN" sz="1100" dirty="0">
                <a:latin typeface="+mj-lt"/>
                <a:ea typeface="黑体" pitchFamily="49" charset="-122"/>
              </a:endParaRPr>
            </a:p>
            <a:p>
              <a:pPr eaLnBrk="1" hangingPunct="1">
                <a:spcBef>
                  <a:spcPct val="0"/>
                </a:spcBef>
                <a:buFont typeface="Arial" charset="0"/>
                <a:buNone/>
              </a:pPr>
              <a:r>
                <a:rPr lang="zh-CN" altLang="en-US" sz="1100" dirty="0">
                  <a:latin typeface="+mj-lt"/>
                  <a:ea typeface="黑体" pitchFamily="49" charset="-122"/>
                </a:rPr>
                <a:t>系统</a:t>
              </a:r>
            </a:p>
          </p:txBody>
        </p:sp>
        <p:sp>
          <p:nvSpPr>
            <p:cNvPr id="16" name="矩形 4">
              <a:extLst>
                <a:ext uri="{FF2B5EF4-FFF2-40B4-BE49-F238E27FC236}">
                  <a16:creationId xmlns:a16="http://schemas.microsoft.com/office/drawing/2014/main" id="{C8F6CE1B-7E9E-48A4-9F62-33FA9A24CA7E}"/>
                </a:ext>
              </a:extLst>
            </p:cNvPr>
            <p:cNvSpPr>
              <a:spLocks noChangeArrowheads="1"/>
            </p:cNvSpPr>
            <p:nvPr/>
          </p:nvSpPr>
          <p:spPr bwMode="auto">
            <a:xfrm>
              <a:off x="1509304" y="2238484"/>
              <a:ext cx="536387" cy="322850"/>
            </a:xfrm>
            <a:prstGeom prst="rect">
              <a:avLst/>
            </a:prstGeom>
            <a:solidFill>
              <a:srgbClr val="F79646"/>
            </a:solidFill>
            <a:ln>
              <a:noFill/>
              <a:headEnd/>
              <a:tailEn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Arial" pitchFamily="34" charset="0"/>
                <a:buNone/>
                <a:defRPr/>
              </a:pPr>
              <a:r>
                <a:rPr lang="en-US" altLang="zh-CN" sz="900" b="1" dirty="0">
                  <a:solidFill>
                    <a:schemeClr val="tx1"/>
                  </a:solidFill>
                  <a:latin typeface="+mj-lt"/>
                  <a:ea typeface="黑体" pitchFamily="49" charset="-122"/>
                  <a:cs typeface="Arial" pitchFamily="34" charset="0"/>
                </a:rPr>
                <a:t>ETL</a:t>
              </a:r>
              <a:endParaRPr lang="zh-CN" altLang="en-US" sz="900" b="1" dirty="0">
                <a:solidFill>
                  <a:schemeClr val="tx1"/>
                </a:solidFill>
                <a:latin typeface="+mj-lt"/>
                <a:ea typeface="黑体" pitchFamily="49" charset="-122"/>
                <a:cs typeface="Arial" pitchFamily="34" charset="0"/>
              </a:endParaRPr>
            </a:p>
          </p:txBody>
        </p:sp>
        <p:sp>
          <p:nvSpPr>
            <p:cNvPr id="17" name="矩形 23">
              <a:extLst>
                <a:ext uri="{FF2B5EF4-FFF2-40B4-BE49-F238E27FC236}">
                  <a16:creationId xmlns:a16="http://schemas.microsoft.com/office/drawing/2014/main" id="{1A8E8FC5-694C-480D-9060-26D63B8B55AB}"/>
                </a:ext>
              </a:extLst>
            </p:cNvPr>
            <p:cNvSpPr>
              <a:spLocks noChangeArrowheads="1"/>
            </p:cNvSpPr>
            <p:nvPr/>
          </p:nvSpPr>
          <p:spPr bwMode="auto">
            <a:xfrm>
              <a:off x="1509304" y="2623914"/>
              <a:ext cx="536387" cy="322850"/>
            </a:xfrm>
            <a:prstGeom prst="rect">
              <a:avLst/>
            </a:prstGeom>
            <a:solidFill>
              <a:srgbClr val="F79646"/>
            </a:solidFill>
            <a:ln>
              <a:noFill/>
              <a:headEnd/>
              <a:tailEn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Arial" pitchFamily="34" charset="0"/>
                <a:buNone/>
                <a:defRPr/>
              </a:pPr>
              <a:r>
                <a:rPr lang="zh-CN" altLang="en-US" sz="900" b="1" dirty="0">
                  <a:solidFill>
                    <a:schemeClr val="tx1"/>
                  </a:solidFill>
                  <a:latin typeface="+mj-lt"/>
                  <a:ea typeface="黑体" pitchFamily="49" charset="-122"/>
                  <a:cs typeface="Arial" pitchFamily="34" charset="0"/>
                </a:rPr>
                <a:t>调度</a:t>
              </a:r>
            </a:p>
          </p:txBody>
        </p:sp>
        <p:sp>
          <p:nvSpPr>
            <p:cNvPr id="18" name="圆柱形 10">
              <a:extLst>
                <a:ext uri="{FF2B5EF4-FFF2-40B4-BE49-F238E27FC236}">
                  <a16:creationId xmlns:a16="http://schemas.microsoft.com/office/drawing/2014/main" id="{E30584FA-8207-44AA-AA7C-1BBD96BBDBB7}"/>
                </a:ext>
              </a:extLst>
            </p:cNvPr>
            <p:cNvSpPr>
              <a:spLocks noChangeArrowheads="1"/>
            </p:cNvSpPr>
            <p:nvPr/>
          </p:nvSpPr>
          <p:spPr bwMode="auto">
            <a:xfrm>
              <a:off x="622324" y="2260102"/>
              <a:ext cx="573776" cy="221870"/>
            </a:xfrm>
            <a:prstGeom prst="can">
              <a:avLst>
                <a:gd name="adj" fmla="val 25000"/>
              </a:avLst>
            </a:prstGeom>
            <a:solidFill>
              <a:srgbClr val="F0D9D9"/>
            </a:solidFill>
            <a:ln w="9525">
              <a:solidFill>
                <a:srgbClr val="D28E8C"/>
              </a:solidFill>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zh-CN" altLang="en-US" sz="900" dirty="0">
                  <a:latin typeface="+mj-lt"/>
                  <a:ea typeface="黑体" pitchFamily="49" charset="-122"/>
                </a:rPr>
                <a:t>客服系统</a:t>
              </a:r>
            </a:p>
          </p:txBody>
        </p:sp>
        <p:grpSp>
          <p:nvGrpSpPr>
            <p:cNvPr id="19" name="组合 89">
              <a:extLst>
                <a:ext uri="{FF2B5EF4-FFF2-40B4-BE49-F238E27FC236}">
                  <a16:creationId xmlns:a16="http://schemas.microsoft.com/office/drawing/2014/main" id="{A8C2C2B7-3622-41F3-ADE9-2C01237279C3}"/>
                </a:ext>
              </a:extLst>
            </p:cNvPr>
            <p:cNvGrpSpPr>
              <a:grpSpLocks/>
            </p:cNvGrpSpPr>
            <p:nvPr/>
          </p:nvGrpSpPr>
          <p:grpSpPr bwMode="auto">
            <a:xfrm>
              <a:off x="1314671" y="4294788"/>
              <a:ext cx="215705" cy="469342"/>
              <a:chOff x="1379675" y="1404731"/>
              <a:chExt cx="462378" cy="523461"/>
            </a:xfrm>
          </p:grpSpPr>
          <p:sp>
            <p:nvSpPr>
              <p:cNvPr id="86" name="长方形 761">
                <a:extLst>
                  <a:ext uri="{FF2B5EF4-FFF2-40B4-BE49-F238E27FC236}">
                    <a16:creationId xmlns:a16="http://schemas.microsoft.com/office/drawing/2014/main" id="{77F24C5A-6B1A-4F8D-9D84-CE1363E3B1AD}"/>
                  </a:ext>
                </a:extLst>
              </p:cNvPr>
              <p:cNvSpPr>
                <a:spLocks noChangeArrowheads="1"/>
              </p:cNvSpPr>
              <p:nvPr/>
            </p:nvSpPr>
            <p:spPr bwMode="auto">
              <a:xfrm flipH="1">
                <a:off x="1379675" y="1642440"/>
                <a:ext cx="257175" cy="46038"/>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0227" tIns="62653" rIns="120227" bIns="62653"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87" name="长方形 761">
                <a:extLst>
                  <a:ext uri="{FF2B5EF4-FFF2-40B4-BE49-F238E27FC236}">
                    <a16:creationId xmlns:a16="http://schemas.microsoft.com/office/drawing/2014/main" id="{6DF03675-C1B3-4294-A781-8A6AB28578A7}"/>
                  </a:ext>
                </a:extLst>
              </p:cNvPr>
              <p:cNvSpPr>
                <a:spLocks noChangeArrowheads="1"/>
              </p:cNvSpPr>
              <p:nvPr/>
            </p:nvSpPr>
            <p:spPr bwMode="auto">
              <a:xfrm>
                <a:off x="1607240" y="1442277"/>
                <a:ext cx="49282" cy="426279"/>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0227" tIns="62653" rIns="120227" bIns="62653"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88" name="右箭头 50">
                <a:extLst>
                  <a:ext uri="{FF2B5EF4-FFF2-40B4-BE49-F238E27FC236}">
                    <a16:creationId xmlns:a16="http://schemas.microsoft.com/office/drawing/2014/main" id="{C514E13E-43C2-455D-A669-D15C9C0767EB}"/>
                  </a:ext>
                </a:extLst>
              </p:cNvPr>
              <p:cNvSpPr>
                <a:spLocks noChangeArrowheads="1"/>
              </p:cNvSpPr>
              <p:nvPr/>
            </p:nvSpPr>
            <p:spPr bwMode="auto">
              <a:xfrm>
                <a:off x="1610139" y="1404731"/>
                <a:ext cx="231914" cy="125896"/>
              </a:xfrm>
              <a:prstGeom prst="rightArrow">
                <a:avLst>
                  <a:gd name="adj1" fmla="val 50000"/>
                  <a:gd name="adj2" fmla="val 49848"/>
                </a:avLst>
              </a:prstGeom>
              <a:solidFill>
                <a:srgbClr val="7CD0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89" name="右箭头 50">
                <a:extLst>
                  <a:ext uri="{FF2B5EF4-FFF2-40B4-BE49-F238E27FC236}">
                    <a16:creationId xmlns:a16="http://schemas.microsoft.com/office/drawing/2014/main" id="{BE782A16-082C-4E4E-BCA4-7BF6362A0B49}"/>
                  </a:ext>
                </a:extLst>
              </p:cNvPr>
              <p:cNvSpPr>
                <a:spLocks noChangeArrowheads="1"/>
              </p:cNvSpPr>
              <p:nvPr/>
            </p:nvSpPr>
            <p:spPr bwMode="auto">
              <a:xfrm>
                <a:off x="1610139" y="1802296"/>
                <a:ext cx="231914" cy="125896"/>
              </a:xfrm>
              <a:prstGeom prst="rightArrow">
                <a:avLst>
                  <a:gd name="adj1" fmla="val 50000"/>
                  <a:gd name="adj2" fmla="val 49848"/>
                </a:avLst>
              </a:prstGeom>
              <a:solidFill>
                <a:srgbClr val="7CD0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grpSp>
        <p:sp>
          <p:nvSpPr>
            <p:cNvPr id="20" name="长方形 761">
              <a:extLst>
                <a:ext uri="{FF2B5EF4-FFF2-40B4-BE49-F238E27FC236}">
                  <a16:creationId xmlns:a16="http://schemas.microsoft.com/office/drawing/2014/main" id="{1015AFCF-7991-446E-A7CA-22232210B1B8}"/>
                </a:ext>
              </a:extLst>
            </p:cNvPr>
            <p:cNvSpPr>
              <a:spLocks noChangeArrowheads="1"/>
            </p:cNvSpPr>
            <p:nvPr/>
          </p:nvSpPr>
          <p:spPr bwMode="auto">
            <a:xfrm flipH="1">
              <a:off x="2071077" y="4306165"/>
              <a:ext cx="232961" cy="41245"/>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21" name="长方形 761">
              <a:extLst>
                <a:ext uri="{FF2B5EF4-FFF2-40B4-BE49-F238E27FC236}">
                  <a16:creationId xmlns:a16="http://schemas.microsoft.com/office/drawing/2014/main" id="{C719F820-7A79-4206-AE4C-61F4552ECE16}"/>
                </a:ext>
              </a:extLst>
            </p:cNvPr>
            <p:cNvSpPr>
              <a:spLocks noChangeArrowheads="1"/>
            </p:cNvSpPr>
            <p:nvPr/>
          </p:nvSpPr>
          <p:spPr bwMode="auto">
            <a:xfrm flipH="1">
              <a:off x="2066763" y="4702972"/>
              <a:ext cx="232961" cy="41246"/>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22" name="矩形 3">
              <a:extLst>
                <a:ext uri="{FF2B5EF4-FFF2-40B4-BE49-F238E27FC236}">
                  <a16:creationId xmlns:a16="http://schemas.microsoft.com/office/drawing/2014/main" id="{404F5D3C-B702-41A9-8186-4FA812261E5E}"/>
                </a:ext>
              </a:extLst>
            </p:cNvPr>
            <p:cNvSpPr>
              <a:spLocks noChangeArrowheads="1"/>
            </p:cNvSpPr>
            <p:nvPr/>
          </p:nvSpPr>
          <p:spPr bwMode="auto">
            <a:xfrm>
              <a:off x="1513118" y="4188118"/>
              <a:ext cx="546453" cy="280184"/>
            </a:xfrm>
            <a:prstGeom prst="rect">
              <a:avLst/>
            </a:prstGeom>
            <a:solidFill>
              <a:srgbClr val="F79646"/>
            </a:solidFill>
            <a:ln>
              <a:noFill/>
              <a:headEnd/>
              <a:tailEn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Arial" pitchFamily="34" charset="0"/>
                <a:buNone/>
                <a:defRPr/>
              </a:pPr>
              <a:r>
                <a:rPr lang="en-US" altLang="zh-CN" sz="900" b="1" dirty="0">
                  <a:solidFill>
                    <a:schemeClr val="tx1"/>
                  </a:solidFill>
                  <a:latin typeface="+mj-lt"/>
                  <a:ea typeface="黑体" pitchFamily="49" charset="-122"/>
                  <a:cs typeface="Arial" pitchFamily="34" charset="0"/>
                </a:rPr>
                <a:t>Flume</a:t>
              </a:r>
              <a:endParaRPr lang="zh-CN" altLang="en-US" sz="900" b="1" dirty="0">
                <a:solidFill>
                  <a:schemeClr val="tx1"/>
                </a:solidFill>
                <a:latin typeface="+mj-lt"/>
                <a:ea typeface="黑体" pitchFamily="49" charset="-122"/>
                <a:cs typeface="Arial" pitchFamily="34" charset="0"/>
              </a:endParaRPr>
            </a:p>
          </p:txBody>
        </p:sp>
        <p:sp>
          <p:nvSpPr>
            <p:cNvPr id="23" name="矩形 21">
              <a:extLst>
                <a:ext uri="{FF2B5EF4-FFF2-40B4-BE49-F238E27FC236}">
                  <a16:creationId xmlns:a16="http://schemas.microsoft.com/office/drawing/2014/main" id="{742C2151-3496-4413-BBD0-FD25659FAC80}"/>
                </a:ext>
              </a:extLst>
            </p:cNvPr>
            <p:cNvSpPr>
              <a:spLocks noChangeArrowheads="1"/>
            </p:cNvSpPr>
            <p:nvPr/>
          </p:nvSpPr>
          <p:spPr bwMode="auto">
            <a:xfrm>
              <a:off x="239306" y="4025249"/>
              <a:ext cx="1056956" cy="904550"/>
            </a:xfrm>
            <a:prstGeom prst="rect">
              <a:avLst/>
            </a:prstGeom>
            <a:solidFill>
              <a:schemeClr val="bg1"/>
            </a:solidFill>
            <a:ln w="9525">
              <a:solidFill>
                <a:srgbClr val="00B0F0"/>
              </a:solidFill>
              <a:prstDash val="dash"/>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endParaRPr kumimoji="0" lang="zh-CN" altLang="en-US" sz="1800" b="1" dirty="0">
                <a:latin typeface="+mj-lt"/>
                <a:ea typeface="黑体" pitchFamily="49" charset="-122"/>
              </a:endParaRPr>
            </a:p>
          </p:txBody>
        </p:sp>
        <p:sp>
          <p:nvSpPr>
            <p:cNvPr id="24" name="圆角矩形 88">
              <a:extLst>
                <a:ext uri="{FF2B5EF4-FFF2-40B4-BE49-F238E27FC236}">
                  <a16:creationId xmlns:a16="http://schemas.microsoft.com/office/drawing/2014/main" id="{8FFDF3B9-3702-4D81-A39C-91A32379A6BE}"/>
                </a:ext>
              </a:extLst>
            </p:cNvPr>
            <p:cNvSpPr>
              <a:spLocks noChangeArrowheads="1"/>
            </p:cNvSpPr>
            <p:nvPr/>
          </p:nvSpPr>
          <p:spPr bwMode="auto">
            <a:xfrm>
              <a:off x="564303" y="4454454"/>
              <a:ext cx="721893" cy="28160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zh-CN" altLang="en-US" sz="800" b="1" dirty="0">
                  <a:latin typeface="+mj-lt"/>
                  <a:ea typeface="黑体" pitchFamily="49" charset="-122"/>
                </a:rPr>
                <a:t>宏观政策</a:t>
              </a:r>
              <a:r>
                <a:rPr kumimoji="0" lang="en-US" altLang="zh-CN" sz="800" b="1" dirty="0">
                  <a:latin typeface="+mj-lt"/>
                  <a:ea typeface="黑体" pitchFamily="49" charset="-122"/>
                </a:rPr>
                <a:t>/</a:t>
              </a:r>
            </a:p>
            <a:p>
              <a:pPr algn="ctr" eaLnBrk="1" hangingPunct="1">
                <a:spcBef>
                  <a:spcPct val="0"/>
                </a:spcBef>
                <a:buFont typeface="Arial" charset="0"/>
                <a:buNone/>
              </a:pPr>
              <a:r>
                <a:rPr kumimoji="0" lang="zh-CN" altLang="en-US" sz="800" b="1" dirty="0">
                  <a:latin typeface="+mj-lt"/>
                  <a:ea typeface="黑体" pitchFamily="49" charset="-122"/>
                </a:rPr>
                <a:t>经济</a:t>
              </a:r>
            </a:p>
          </p:txBody>
        </p:sp>
        <p:sp>
          <p:nvSpPr>
            <p:cNvPr id="25" name="圆角矩形 88">
              <a:extLst>
                <a:ext uri="{FF2B5EF4-FFF2-40B4-BE49-F238E27FC236}">
                  <a16:creationId xmlns:a16="http://schemas.microsoft.com/office/drawing/2014/main" id="{710AA5B3-6CC8-4934-A606-C51E98EC613D}"/>
                </a:ext>
              </a:extLst>
            </p:cNvPr>
            <p:cNvSpPr/>
            <p:nvPr/>
          </p:nvSpPr>
          <p:spPr bwMode="auto">
            <a:xfrm>
              <a:off x="564303" y="4231159"/>
              <a:ext cx="721893" cy="280184"/>
            </a:xfrm>
            <a:prstGeom prst="roundRect">
              <a:avLst/>
            </a:prstGeom>
            <a:noFill/>
            <a:ln w="9525">
              <a:noFill/>
              <a:miter lim="800000"/>
              <a:headEnd/>
              <a:tailEnd/>
            </a:ln>
            <a:effectLst/>
          </p:spPr>
          <p:txBody>
            <a:bodyPr lIns="0" tIns="0" rIns="0" bIns="0" anchor="ctr"/>
            <a:lstStyle/>
            <a:p>
              <a:pPr algn="ctr">
                <a:defRPr/>
              </a:pPr>
              <a:r>
                <a:rPr lang="zh-CN" altLang="en-US" sz="800" b="1" kern="0" dirty="0">
                  <a:latin typeface="+mj-lt"/>
                  <a:ea typeface="黑体" pitchFamily="49" charset="-122"/>
                </a:rPr>
                <a:t>社交网络</a:t>
              </a:r>
            </a:p>
          </p:txBody>
        </p:sp>
        <p:sp>
          <p:nvSpPr>
            <p:cNvPr id="26" name="圆角矩形 88">
              <a:extLst>
                <a:ext uri="{FF2B5EF4-FFF2-40B4-BE49-F238E27FC236}">
                  <a16:creationId xmlns:a16="http://schemas.microsoft.com/office/drawing/2014/main" id="{327B6D3D-422F-40BD-B1CD-EDFC8BF5F5BD}"/>
                </a:ext>
              </a:extLst>
            </p:cNvPr>
            <p:cNvSpPr>
              <a:spLocks noChangeArrowheads="1"/>
            </p:cNvSpPr>
            <p:nvPr/>
          </p:nvSpPr>
          <p:spPr bwMode="auto">
            <a:xfrm>
              <a:off x="574370" y="4639346"/>
              <a:ext cx="721893" cy="28160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zh-CN" altLang="en-US" sz="800" b="1" dirty="0">
                  <a:latin typeface="+mj-lt"/>
                  <a:ea typeface="黑体" pitchFamily="49" charset="-122"/>
                </a:rPr>
                <a:t>自然环境</a:t>
              </a:r>
            </a:p>
          </p:txBody>
        </p:sp>
        <p:sp>
          <p:nvSpPr>
            <p:cNvPr id="27" name="矩形 37">
              <a:extLst>
                <a:ext uri="{FF2B5EF4-FFF2-40B4-BE49-F238E27FC236}">
                  <a16:creationId xmlns:a16="http://schemas.microsoft.com/office/drawing/2014/main" id="{B40CC464-A08D-4833-89BB-7E4469AB6A8E}"/>
                </a:ext>
              </a:extLst>
            </p:cNvPr>
            <p:cNvSpPr>
              <a:spLocks noChangeArrowheads="1"/>
            </p:cNvSpPr>
            <p:nvPr/>
          </p:nvSpPr>
          <p:spPr bwMode="auto">
            <a:xfrm>
              <a:off x="1513118" y="4565013"/>
              <a:ext cx="546453" cy="280182"/>
            </a:xfrm>
            <a:prstGeom prst="rect">
              <a:avLst/>
            </a:prstGeom>
            <a:solidFill>
              <a:srgbClr val="F79646"/>
            </a:solidFill>
            <a:ln>
              <a:noFill/>
              <a:headEnd/>
              <a:tailEn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Arial" pitchFamily="34" charset="0"/>
                <a:buNone/>
                <a:defRPr/>
              </a:pPr>
              <a:r>
                <a:rPr lang="en-US" altLang="zh-CN" sz="900" b="1" dirty="0">
                  <a:solidFill>
                    <a:schemeClr val="tx1"/>
                  </a:solidFill>
                  <a:latin typeface="+mj-lt"/>
                  <a:ea typeface="黑体" pitchFamily="49" charset="-122"/>
                  <a:cs typeface="Arial" pitchFamily="34" charset="0"/>
                </a:rPr>
                <a:t>FTP</a:t>
              </a:r>
              <a:endParaRPr lang="zh-CN" altLang="en-US" sz="900" b="1" dirty="0">
                <a:solidFill>
                  <a:schemeClr val="tx1"/>
                </a:solidFill>
                <a:latin typeface="+mj-lt"/>
                <a:ea typeface="黑体" pitchFamily="49" charset="-122"/>
                <a:cs typeface="Arial" pitchFamily="34" charset="0"/>
              </a:endParaRPr>
            </a:p>
          </p:txBody>
        </p:sp>
        <p:sp>
          <p:nvSpPr>
            <p:cNvPr id="28" name="文本框 158">
              <a:extLst>
                <a:ext uri="{FF2B5EF4-FFF2-40B4-BE49-F238E27FC236}">
                  <a16:creationId xmlns:a16="http://schemas.microsoft.com/office/drawing/2014/main" id="{745788D3-CA61-4A90-9E4A-8AF781E6EA25}"/>
                </a:ext>
              </a:extLst>
            </p:cNvPr>
            <p:cNvSpPr txBox="1">
              <a:spLocks noChangeArrowheads="1"/>
            </p:cNvSpPr>
            <p:nvPr/>
          </p:nvSpPr>
          <p:spPr bwMode="auto">
            <a:xfrm>
              <a:off x="1414499" y="4849837"/>
              <a:ext cx="75405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r>
                <a:rPr lang="zh-CN" altLang="en-US" sz="1200" dirty="0">
                  <a:latin typeface="+mj-lt"/>
                  <a:ea typeface="黑体" pitchFamily="49" charset="-122"/>
                </a:rPr>
                <a:t>定期加载</a:t>
              </a:r>
            </a:p>
          </p:txBody>
        </p:sp>
        <p:pic>
          <p:nvPicPr>
            <p:cNvPr id="29" name="Picture 69" descr="D:\work\sj\PPT\20150121-ppt\u=4207156341,3758193156&amp;fm=21&amp;gp=0.jpg">
              <a:extLst>
                <a:ext uri="{FF2B5EF4-FFF2-40B4-BE49-F238E27FC236}">
                  <a16:creationId xmlns:a16="http://schemas.microsoft.com/office/drawing/2014/main" id="{A0694104-48B4-455D-9820-1D8574DF41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391" y="4458719"/>
              <a:ext cx="214267" cy="22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0" descr="D:\work\sj\PPT\20150121-ppt\图片2.png">
              <a:extLst>
                <a:ext uri="{FF2B5EF4-FFF2-40B4-BE49-F238E27FC236}">
                  <a16:creationId xmlns:a16="http://schemas.microsoft.com/office/drawing/2014/main" id="{4BBA7E75-479C-4850-B27A-493B41B896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621" y="4236850"/>
              <a:ext cx="276103" cy="21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1" descr="D:\work\sj\PPT\20150121-ppt\图片1.png">
              <a:extLst>
                <a:ext uri="{FF2B5EF4-FFF2-40B4-BE49-F238E27FC236}">
                  <a16:creationId xmlns:a16="http://schemas.microsoft.com/office/drawing/2014/main" id="{0A4D7EAC-2242-465E-83B8-186F827C99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075" y="4700501"/>
              <a:ext cx="287607" cy="18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158">
              <a:extLst>
                <a:ext uri="{FF2B5EF4-FFF2-40B4-BE49-F238E27FC236}">
                  <a16:creationId xmlns:a16="http://schemas.microsoft.com/office/drawing/2014/main" id="{16ED2D4A-24E3-40E6-A25C-B300A4942F33}"/>
                </a:ext>
              </a:extLst>
            </p:cNvPr>
            <p:cNvSpPr txBox="1">
              <a:spLocks noChangeArrowheads="1"/>
            </p:cNvSpPr>
            <p:nvPr/>
          </p:nvSpPr>
          <p:spPr bwMode="auto">
            <a:xfrm>
              <a:off x="216098" y="4042248"/>
              <a:ext cx="1186863"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spcBef>
                  <a:spcPct val="20000"/>
                </a:spcBef>
                <a:buChar char="•"/>
                <a:defRPr kumimoji="1"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defRPr/>
              </a:pPr>
              <a:r>
                <a:rPr lang="zh-CN" altLang="en-US" sz="1100" dirty="0">
                  <a:latin typeface="+mj-lt"/>
                  <a:ea typeface="黑体" pitchFamily="49" charset="-122"/>
                </a:rPr>
                <a:t>非</a:t>
              </a:r>
              <a:r>
                <a:rPr lang="en-US" altLang="zh-CN" sz="1100" dirty="0">
                  <a:latin typeface="+mj-lt"/>
                  <a:ea typeface="黑体" pitchFamily="49" charset="-122"/>
                </a:rPr>
                <a:t>/</a:t>
              </a:r>
              <a:r>
                <a:rPr lang="zh-CN" altLang="en-US" sz="1100" dirty="0">
                  <a:latin typeface="+mj-lt"/>
                  <a:ea typeface="黑体" pitchFamily="49" charset="-122"/>
                </a:rPr>
                <a:t>半结构化数据</a:t>
              </a:r>
            </a:p>
          </p:txBody>
        </p:sp>
        <p:sp>
          <p:nvSpPr>
            <p:cNvPr id="33" name="圆柱形 8">
              <a:extLst>
                <a:ext uri="{FF2B5EF4-FFF2-40B4-BE49-F238E27FC236}">
                  <a16:creationId xmlns:a16="http://schemas.microsoft.com/office/drawing/2014/main" id="{CD3AADC0-F8F1-4659-99FC-9BBA6B73A025}"/>
                </a:ext>
              </a:extLst>
            </p:cNvPr>
            <p:cNvSpPr>
              <a:spLocks noChangeArrowheads="1"/>
            </p:cNvSpPr>
            <p:nvPr/>
          </p:nvSpPr>
          <p:spPr bwMode="auto">
            <a:xfrm>
              <a:off x="617577" y="2529050"/>
              <a:ext cx="575214" cy="271650"/>
            </a:xfrm>
            <a:prstGeom prst="can">
              <a:avLst>
                <a:gd name="adj" fmla="val 25000"/>
              </a:avLst>
            </a:prstGeom>
            <a:solidFill>
              <a:srgbClr val="F0D9D9"/>
            </a:solidFill>
            <a:ln w="9525">
              <a:solidFill>
                <a:srgbClr val="D28E8C"/>
              </a:solidFill>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en-US" altLang="zh-CN" sz="800" dirty="0">
                  <a:latin typeface="+mj-lt"/>
                  <a:ea typeface="黑体" pitchFamily="49" charset="-122"/>
                </a:rPr>
                <a:t>ECIF-MDM</a:t>
              </a:r>
              <a:endParaRPr kumimoji="0" lang="zh-CN" altLang="en-US" sz="800" dirty="0">
                <a:latin typeface="+mj-lt"/>
                <a:ea typeface="黑体" pitchFamily="49" charset="-122"/>
              </a:endParaRPr>
            </a:p>
          </p:txBody>
        </p:sp>
        <p:sp>
          <p:nvSpPr>
            <p:cNvPr id="34" name="圆柱形 9">
              <a:extLst>
                <a:ext uri="{FF2B5EF4-FFF2-40B4-BE49-F238E27FC236}">
                  <a16:creationId xmlns:a16="http://schemas.microsoft.com/office/drawing/2014/main" id="{97C7C382-683A-4BF8-A0C0-BA83AFCE9890}"/>
                </a:ext>
              </a:extLst>
            </p:cNvPr>
            <p:cNvSpPr>
              <a:spLocks noChangeArrowheads="1"/>
            </p:cNvSpPr>
            <p:nvPr/>
          </p:nvSpPr>
          <p:spPr bwMode="auto">
            <a:xfrm>
              <a:off x="619015" y="2824878"/>
              <a:ext cx="575214" cy="247471"/>
            </a:xfrm>
            <a:prstGeom prst="can">
              <a:avLst>
                <a:gd name="adj" fmla="val 25000"/>
              </a:avLst>
            </a:prstGeom>
            <a:solidFill>
              <a:srgbClr val="F0D9D9"/>
            </a:solidFill>
            <a:ln w="9525">
              <a:solidFill>
                <a:srgbClr val="D28E8C"/>
              </a:solidFill>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zh-CN" altLang="en-US" sz="900" dirty="0">
                  <a:latin typeface="+mj-lt"/>
                  <a:ea typeface="黑体" pitchFamily="49" charset="-122"/>
                </a:rPr>
                <a:t>其他系统</a:t>
              </a:r>
            </a:p>
          </p:txBody>
        </p:sp>
        <p:sp>
          <p:nvSpPr>
            <p:cNvPr id="35" name="圆柱形 10">
              <a:extLst>
                <a:ext uri="{FF2B5EF4-FFF2-40B4-BE49-F238E27FC236}">
                  <a16:creationId xmlns:a16="http://schemas.microsoft.com/office/drawing/2014/main" id="{1F00AFC9-5D91-49D3-BE0C-BD4C70704D16}"/>
                </a:ext>
              </a:extLst>
            </p:cNvPr>
            <p:cNvSpPr>
              <a:spLocks noChangeArrowheads="1"/>
            </p:cNvSpPr>
            <p:nvPr/>
          </p:nvSpPr>
          <p:spPr bwMode="auto">
            <a:xfrm>
              <a:off x="619016" y="3102217"/>
              <a:ext cx="573776" cy="237515"/>
            </a:xfrm>
            <a:prstGeom prst="can">
              <a:avLst>
                <a:gd name="adj" fmla="val 25000"/>
              </a:avLst>
            </a:prstGeom>
            <a:solidFill>
              <a:srgbClr val="F0D9D9"/>
            </a:solidFill>
            <a:ln w="9525">
              <a:solidFill>
                <a:srgbClr val="D28E8C"/>
              </a:solidFill>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en-US" altLang="zh-CN" sz="900" dirty="0">
                  <a:latin typeface="+mj-lt"/>
                  <a:ea typeface="黑体" pitchFamily="49" charset="-122"/>
                </a:rPr>
                <a:t>……</a:t>
              </a:r>
              <a:endParaRPr kumimoji="0" lang="zh-CN" altLang="en-US" sz="900" dirty="0">
                <a:latin typeface="+mj-lt"/>
                <a:ea typeface="黑体" pitchFamily="49" charset="-122"/>
              </a:endParaRPr>
            </a:p>
          </p:txBody>
        </p:sp>
        <p:sp>
          <p:nvSpPr>
            <p:cNvPr id="36" name="圆柱形 10">
              <a:extLst>
                <a:ext uri="{FF2B5EF4-FFF2-40B4-BE49-F238E27FC236}">
                  <a16:creationId xmlns:a16="http://schemas.microsoft.com/office/drawing/2014/main" id="{C9570EB4-F9F4-4369-93FA-9C92B079BBBE}"/>
                </a:ext>
              </a:extLst>
            </p:cNvPr>
            <p:cNvSpPr>
              <a:spLocks noChangeArrowheads="1"/>
            </p:cNvSpPr>
            <p:nvPr/>
          </p:nvSpPr>
          <p:spPr bwMode="auto">
            <a:xfrm>
              <a:off x="619016" y="3376708"/>
              <a:ext cx="573776" cy="368930"/>
            </a:xfrm>
            <a:prstGeom prst="can">
              <a:avLst>
                <a:gd name="adj" fmla="val 25000"/>
              </a:avLst>
            </a:prstGeom>
            <a:solidFill>
              <a:srgbClr val="F0D9D9"/>
            </a:solidFill>
            <a:ln w="9525">
              <a:solidFill>
                <a:srgbClr val="D28E8C"/>
              </a:solidFill>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r>
                <a:rPr kumimoji="0" lang="zh-CN" altLang="en-US" sz="900" dirty="0">
                  <a:latin typeface="+mj-lt"/>
                  <a:ea typeface="黑体" pitchFamily="49" charset="-122"/>
                </a:rPr>
                <a:t>国际业务</a:t>
              </a:r>
              <a:endParaRPr kumimoji="0" lang="en-US" altLang="zh-CN" sz="900" dirty="0">
                <a:latin typeface="+mj-lt"/>
                <a:ea typeface="黑体" pitchFamily="49" charset="-122"/>
              </a:endParaRPr>
            </a:p>
            <a:p>
              <a:pPr algn="ctr" eaLnBrk="1" hangingPunct="1">
                <a:spcBef>
                  <a:spcPct val="0"/>
                </a:spcBef>
                <a:buFont typeface="Arial" charset="0"/>
                <a:buNone/>
              </a:pPr>
              <a:r>
                <a:rPr kumimoji="0" lang="zh-CN" altLang="en-US" sz="900" dirty="0">
                  <a:latin typeface="+mj-lt"/>
                  <a:ea typeface="黑体" pitchFamily="49" charset="-122"/>
                </a:rPr>
                <a:t>平台</a:t>
              </a:r>
            </a:p>
          </p:txBody>
        </p:sp>
        <p:grpSp>
          <p:nvGrpSpPr>
            <p:cNvPr id="37" name="组合 203">
              <a:extLst>
                <a:ext uri="{FF2B5EF4-FFF2-40B4-BE49-F238E27FC236}">
                  <a16:creationId xmlns:a16="http://schemas.microsoft.com/office/drawing/2014/main" id="{1F7FC455-3830-4E26-AAF0-F44EAC8E9115}"/>
                </a:ext>
              </a:extLst>
            </p:cNvPr>
            <p:cNvGrpSpPr/>
            <p:nvPr/>
          </p:nvGrpSpPr>
          <p:grpSpPr>
            <a:xfrm>
              <a:off x="244339" y="836841"/>
              <a:ext cx="1887972" cy="679337"/>
              <a:chOff x="433387" y="5689760"/>
              <a:chExt cx="2084203" cy="758270"/>
            </a:xfrm>
          </p:grpSpPr>
          <p:sp>
            <p:nvSpPr>
              <p:cNvPr id="81" name="矩形 21">
                <a:extLst>
                  <a:ext uri="{FF2B5EF4-FFF2-40B4-BE49-F238E27FC236}">
                    <a16:creationId xmlns:a16="http://schemas.microsoft.com/office/drawing/2014/main" id="{8C55EA83-AD94-4519-8CA5-197A5927D829}"/>
                  </a:ext>
                </a:extLst>
              </p:cNvPr>
              <p:cNvSpPr>
                <a:spLocks noChangeArrowheads="1"/>
              </p:cNvSpPr>
              <p:nvPr/>
            </p:nvSpPr>
            <p:spPr bwMode="auto">
              <a:xfrm>
                <a:off x="433387" y="5689760"/>
                <a:ext cx="1161257" cy="459423"/>
              </a:xfrm>
              <a:prstGeom prst="rect">
                <a:avLst/>
              </a:prstGeom>
              <a:solidFill>
                <a:schemeClr val="bg1">
                  <a:alpha val="0"/>
                </a:schemeClr>
              </a:solidFill>
              <a:ln w="9525">
                <a:solidFill>
                  <a:srgbClr val="00B0F0"/>
                </a:solidFill>
                <a:prstDash val="dash"/>
                <a:miter lim="800000"/>
                <a:headEnd/>
                <a:tailEnd/>
              </a:ln>
            </p:spPr>
            <p:txBody>
              <a:bodyPr lIns="0" tIns="0" rIns="0" bIns="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algn="ctr" eaLnBrk="1" hangingPunct="1">
                  <a:spcBef>
                    <a:spcPct val="0"/>
                  </a:spcBef>
                  <a:buFont typeface="Arial" charset="0"/>
                  <a:buNone/>
                </a:pPr>
                <a:endParaRPr kumimoji="0" lang="zh-CN" altLang="en-US" sz="1800" dirty="0">
                  <a:latin typeface="+mj-lt"/>
                  <a:ea typeface="黑体" pitchFamily="49" charset="-122"/>
                </a:endParaRPr>
              </a:p>
            </p:txBody>
          </p:sp>
          <p:sp>
            <p:nvSpPr>
              <p:cNvPr id="82" name="文本框 158">
                <a:extLst>
                  <a:ext uri="{FF2B5EF4-FFF2-40B4-BE49-F238E27FC236}">
                    <a16:creationId xmlns:a16="http://schemas.microsoft.com/office/drawing/2014/main" id="{58570017-3054-4EF6-9B68-3D1335820AC5}"/>
                  </a:ext>
                </a:extLst>
              </p:cNvPr>
              <p:cNvSpPr txBox="1">
                <a:spLocks noChangeArrowheads="1"/>
              </p:cNvSpPr>
              <p:nvPr/>
            </p:nvSpPr>
            <p:spPr bwMode="auto">
              <a:xfrm>
                <a:off x="491648" y="5790565"/>
                <a:ext cx="1138216" cy="29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defRPr/>
                </a:pPr>
                <a:r>
                  <a:rPr lang="zh-CN" altLang="en-US" sz="1100" dirty="0">
                    <a:latin typeface="+mj-lt"/>
                    <a:ea typeface="黑体" pitchFamily="49" charset="-122"/>
                  </a:rPr>
                  <a:t>实时交易数据</a:t>
                </a:r>
              </a:p>
            </p:txBody>
          </p:sp>
          <p:sp>
            <p:nvSpPr>
              <p:cNvPr id="83" name="右箭头 47">
                <a:extLst>
                  <a:ext uri="{FF2B5EF4-FFF2-40B4-BE49-F238E27FC236}">
                    <a16:creationId xmlns:a16="http://schemas.microsoft.com/office/drawing/2014/main" id="{7B32778D-D16F-4B09-A789-299A6626E956}"/>
                  </a:ext>
                </a:extLst>
              </p:cNvPr>
              <p:cNvSpPr>
                <a:spLocks noChangeArrowheads="1"/>
              </p:cNvSpPr>
              <p:nvPr/>
            </p:nvSpPr>
            <p:spPr bwMode="auto">
              <a:xfrm>
                <a:off x="1652270" y="5885816"/>
                <a:ext cx="187325" cy="125413"/>
              </a:xfrm>
              <a:prstGeom prst="rightArrow">
                <a:avLst>
                  <a:gd name="adj1" fmla="val 50000"/>
                  <a:gd name="adj2" fmla="val 49872"/>
                </a:avLst>
              </a:prstGeom>
              <a:solidFill>
                <a:srgbClr val="7CD0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84" name="矩形 4">
                <a:extLst>
                  <a:ext uri="{FF2B5EF4-FFF2-40B4-BE49-F238E27FC236}">
                    <a16:creationId xmlns:a16="http://schemas.microsoft.com/office/drawing/2014/main" id="{700825F0-3D23-4EC5-B652-D87991C08234}"/>
                  </a:ext>
                </a:extLst>
              </p:cNvPr>
              <p:cNvSpPr>
                <a:spLocks noChangeArrowheads="1"/>
              </p:cNvSpPr>
              <p:nvPr/>
            </p:nvSpPr>
            <p:spPr bwMode="auto">
              <a:xfrm>
                <a:off x="1849120" y="5790566"/>
                <a:ext cx="544512" cy="360363"/>
              </a:xfrm>
              <a:prstGeom prst="rect">
                <a:avLst/>
              </a:prstGeom>
              <a:solidFill>
                <a:srgbClr val="F79646"/>
              </a:solidFill>
              <a:ln>
                <a:noFill/>
                <a:headEnd/>
                <a:tailEn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Arial" pitchFamily="34" charset="0"/>
                  <a:buNone/>
                  <a:defRPr/>
                </a:pPr>
                <a:r>
                  <a:rPr lang="en-US" altLang="zh-CN" sz="900" b="1" dirty="0">
                    <a:solidFill>
                      <a:schemeClr val="tx1"/>
                    </a:solidFill>
                    <a:latin typeface="+mj-lt"/>
                    <a:ea typeface="黑体" pitchFamily="49" charset="-122"/>
                    <a:cs typeface="Arial" pitchFamily="34" charset="0"/>
                  </a:rPr>
                  <a:t>Kafka</a:t>
                </a:r>
                <a:endParaRPr lang="zh-CN" altLang="en-US" sz="900" b="1" dirty="0">
                  <a:solidFill>
                    <a:schemeClr val="tx1"/>
                  </a:solidFill>
                  <a:latin typeface="+mj-lt"/>
                  <a:ea typeface="黑体" pitchFamily="49" charset="-122"/>
                  <a:cs typeface="Arial" pitchFamily="34" charset="0"/>
                </a:endParaRPr>
              </a:p>
            </p:txBody>
          </p:sp>
          <p:sp>
            <p:nvSpPr>
              <p:cNvPr id="85" name="文本框 158">
                <a:extLst>
                  <a:ext uri="{FF2B5EF4-FFF2-40B4-BE49-F238E27FC236}">
                    <a16:creationId xmlns:a16="http://schemas.microsoft.com/office/drawing/2014/main" id="{A66DAEB0-926F-48FB-80A8-AB59A04344E9}"/>
                  </a:ext>
                </a:extLst>
              </p:cNvPr>
              <p:cNvSpPr txBox="1">
                <a:spLocks noChangeArrowheads="1"/>
              </p:cNvSpPr>
              <p:nvPr/>
            </p:nvSpPr>
            <p:spPr bwMode="auto">
              <a:xfrm>
                <a:off x="1747454" y="6173200"/>
                <a:ext cx="770136" cy="27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r>
                  <a:rPr lang="zh-CN" altLang="en-US" sz="1000" dirty="0">
                    <a:latin typeface="+mj-lt"/>
                    <a:ea typeface="黑体" pitchFamily="49" charset="-122"/>
                  </a:rPr>
                  <a:t>实时接收</a:t>
                </a:r>
              </a:p>
            </p:txBody>
          </p:sp>
        </p:grpSp>
        <p:grpSp>
          <p:nvGrpSpPr>
            <p:cNvPr id="38" name="组 83">
              <a:extLst>
                <a:ext uri="{FF2B5EF4-FFF2-40B4-BE49-F238E27FC236}">
                  <a16:creationId xmlns:a16="http://schemas.microsoft.com/office/drawing/2014/main" id="{9499F1F7-3C4D-4459-B204-F9E42E508867}"/>
                </a:ext>
              </a:extLst>
            </p:cNvPr>
            <p:cNvGrpSpPr/>
            <p:nvPr/>
          </p:nvGrpSpPr>
          <p:grpSpPr>
            <a:xfrm>
              <a:off x="2700267" y="1016839"/>
              <a:ext cx="1390856" cy="1084961"/>
              <a:chOff x="3407476" y="1127398"/>
              <a:chExt cx="1854475" cy="1446615"/>
            </a:xfrm>
          </p:grpSpPr>
          <p:sp>
            <p:nvSpPr>
              <p:cNvPr id="78" name="圆角矩形 4">
                <a:extLst>
                  <a:ext uri="{FF2B5EF4-FFF2-40B4-BE49-F238E27FC236}">
                    <a16:creationId xmlns:a16="http://schemas.microsoft.com/office/drawing/2014/main" id="{52DBEF7E-9503-4C23-ACF7-5E8CFB67CD40}"/>
                  </a:ext>
                </a:extLst>
              </p:cNvPr>
              <p:cNvSpPr/>
              <p:nvPr/>
            </p:nvSpPr>
            <p:spPr bwMode="auto">
              <a:xfrm>
                <a:off x="3407476" y="1127398"/>
                <a:ext cx="1854475" cy="1446615"/>
              </a:xfrm>
              <a:prstGeom prst="roundRect">
                <a:avLst/>
              </a:prstGeom>
              <a:solidFill>
                <a:srgbClr val="98DBF6"/>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en-US" sz="1400" b="1" dirty="0">
                    <a:latin typeface="+mj-lt"/>
                    <a:ea typeface="黑体" pitchFamily="49" charset="-122"/>
                  </a:rPr>
                  <a:t>实时决策平台</a:t>
                </a:r>
                <a:r>
                  <a:rPr lang="en-US" altLang="zh-CN" sz="1400" b="1" dirty="0">
                    <a:latin typeface="+mj-lt"/>
                    <a:ea typeface="黑体" pitchFamily="49" charset="-122"/>
                    <a:cs typeface="Arial" pitchFamily="34" charset="0"/>
                  </a:rPr>
                  <a:t>(</a:t>
                </a:r>
                <a:r>
                  <a:rPr lang="en-US" altLang="zh-CN" sz="1400" dirty="0" err="1">
                    <a:latin typeface="+mj-lt"/>
                    <a:ea typeface="黑体" pitchFamily="49" charset="-122"/>
                    <a:cs typeface="Arial" pitchFamily="34" charset="0"/>
                  </a:rPr>
                  <a:t>StreamSQL</a:t>
                </a:r>
                <a:r>
                  <a:rPr lang="en-US" altLang="zh-CN" sz="1400" b="1" dirty="0">
                    <a:latin typeface="+mj-lt"/>
                    <a:ea typeface="黑体" pitchFamily="49" charset="-122"/>
                    <a:cs typeface="Arial" pitchFamily="34" charset="0"/>
                  </a:rPr>
                  <a:t>)</a:t>
                </a:r>
              </a:p>
              <a:p>
                <a:pPr defTabSz="685783" fontAlgn="base">
                  <a:spcBef>
                    <a:spcPct val="0"/>
                  </a:spcBef>
                  <a:spcAft>
                    <a:spcPct val="0"/>
                  </a:spcAft>
                </a:pPr>
                <a:endParaRPr kumimoji="1" lang="zh-CN" altLang="en-US" sz="1400" dirty="0">
                  <a:latin typeface="+mj-lt"/>
                  <a:ea typeface="黑体" pitchFamily="49" charset="-122"/>
                  <a:cs typeface="宋体" charset="0"/>
                </a:endParaRPr>
              </a:p>
            </p:txBody>
          </p:sp>
          <p:sp>
            <p:nvSpPr>
              <p:cNvPr id="79" name="圆角矩形 51">
                <a:extLst>
                  <a:ext uri="{FF2B5EF4-FFF2-40B4-BE49-F238E27FC236}">
                    <a16:creationId xmlns:a16="http://schemas.microsoft.com/office/drawing/2014/main" id="{0A3B43D8-6C5B-4D87-8FBF-A8215427A2B6}"/>
                  </a:ext>
                </a:extLst>
              </p:cNvPr>
              <p:cNvSpPr/>
              <p:nvPr/>
            </p:nvSpPr>
            <p:spPr bwMode="auto">
              <a:xfrm>
                <a:off x="3579202" y="1930115"/>
                <a:ext cx="700197" cy="548929"/>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流式处理</a:t>
                </a:r>
              </a:p>
            </p:txBody>
          </p:sp>
          <p:sp>
            <p:nvSpPr>
              <p:cNvPr id="80" name="圆角矩形 52">
                <a:extLst>
                  <a:ext uri="{FF2B5EF4-FFF2-40B4-BE49-F238E27FC236}">
                    <a16:creationId xmlns:a16="http://schemas.microsoft.com/office/drawing/2014/main" id="{414DE227-9CF1-4F5F-8065-4E9071828A14}"/>
                  </a:ext>
                </a:extLst>
              </p:cNvPr>
              <p:cNvSpPr/>
              <p:nvPr/>
            </p:nvSpPr>
            <p:spPr bwMode="auto">
              <a:xfrm>
                <a:off x="4383742" y="1918825"/>
                <a:ext cx="751293" cy="560219"/>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实时监测</a:t>
                </a:r>
              </a:p>
            </p:txBody>
          </p:sp>
        </p:grpSp>
        <p:sp>
          <p:nvSpPr>
            <p:cNvPr id="39" name="右箭头 50">
              <a:extLst>
                <a:ext uri="{FF2B5EF4-FFF2-40B4-BE49-F238E27FC236}">
                  <a16:creationId xmlns:a16="http://schemas.microsoft.com/office/drawing/2014/main" id="{8A7D9C7D-DF93-4AA9-A87C-F115AFF1C881}"/>
                </a:ext>
              </a:extLst>
            </p:cNvPr>
            <p:cNvSpPr>
              <a:spLocks noChangeArrowheads="1"/>
            </p:cNvSpPr>
            <p:nvPr/>
          </p:nvSpPr>
          <p:spPr bwMode="auto">
            <a:xfrm>
              <a:off x="2337322" y="1501899"/>
              <a:ext cx="362945" cy="108511"/>
            </a:xfrm>
            <a:prstGeom prst="rightArrow">
              <a:avLst>
                <a:gd name="adj1" fmla="val 50000"/>
                <a:gd name="adj2" fmla="val 49872"/>
              </a:avLst>
            </a:prstGeom>
            <a:solidFill>
              <a:srgbClr val="7CD0F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40" name="右箭头 50">
              <a:extLst>
                <a:ext uri="{FF2B5EF4-FFF2-40B4-BE49-F238E27FC236}">
                  <a16:creationId xmlns:a16="http://schemas.microsoft.com/office/drawing/2014/main" id="{175D8484-35A9-4FB5-A8A4-2FA64D72732A}"/>
                </a:ext>
              </a:extLst>
            </p:cNvPr>
            <p:cNvSpPr>
              <a:spLocks noChangeArrowheads="1"/>
            </p:cNvSpPr>
            <p:nvPr/>
          </p:nvSpPr>
          <p:spPr bwMode="auto">
            <a:xfrm>
              <a:off x="2312854" y="3757678"/>
              <a:ext cx="272157" cy="126408"/>
            </a:xfrm>
            <a:prstGeom prst="rightArrow">
              <a:avLst>
                <a:gd name="adj1" fmla="val 50000"/>
                <a:gd name="adj2" fmla="val 49896"/>
              </a:avLst>
            </a:prstGeom>
            <a:solidFill>
              <a:srgbClr val="7CD0F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grpSp>
          <p:nvGrpSpPr>
            <p:cNvPr id="41" name="组 81">
              <a:extLst>
                <a:ext uri="{FF2B5EF4-FFF2-40B4-BE49-F238E27FC236}">
                  <a16:creationId xmlns:a16="http://schemas.microsoft.com/office/drawing/2014/main" id="{E98C5BED-67B7-47AC-B1B4-4BB0151ABBBB}"/>
                </a:ext>
              </a:extLst>
            </p:cNvPr>
            <p:cNvGrpSpPr/>
            <p:nvPr/>
          </p:nvGrpSpPr>
          <p:grpSpPr>
            <a:xfrm>
              <a:off x="5659410" y="1018218"/>
              <a:ext cx="1390856" cy="1084961"/>
              <a:chOff x="6841911" y="943523"/>
              <a:chExt cx="1854475" cy="1446615"/>
            </a:xfrm>
          </p:grpSpPr>
          <p:sp>
            <p:nvSpPr>
              <p:cNvPr id="75" name="圆角矩形 3">
                <a:extLst>
                  <a:ext uri="{FF2B5EF4-FFF2-40B4-BE49-F238E27FC236}">
                    <a16:creationId xmlns:a16="http://schemas.microsoft.com/office/drawing/2014/main" id="{F1059CBE-692F-4AAF-9C6F-8E7B533C1F04}"/>
                  </a:ext>
                </a:extLst>
              </p:cNvPr>
              <p:cNvSpPr/>
              <p:nvPr/>
            </p:nvSpPr>
            <p:spPr bwMode="auto">
              <a:xfrm>
                <a:off x="6841911" y="943523"/>
                <a:ext cx="1854475" cy="1446615"/>
              </a:xfrm>
              <a:prstGeom prst="roundRect">
                <a:avLst/>
              </a:prstGeom>
              <a:solidFill>
                <a:srgbClr val="98DBF6"/>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defRPr/>
                </a:pPr>
                <a:r>
                  <a:rPr lang="zh-CN" altLang="en-US" sz="1400" b="1" dirty="0">
                    <a:latin typeface="+mj-lt"/>
                    <a:ea typeface="黑体" pitchFamily="49" charset="-122"/>
                  </a:rPr>
                  <a:t>自助分析平台</a:t>
                </a:r>
                <a:r>
                  <a:rPr lang="en-US" altLang="zh-CN" sz="1400" b="1" dirty="0">
                    <a:latin typeface="+mj-lt"/>
                    <a:ea typeface="黑体" pitchFamily="49" charset="-122"/>
                    <a:cs typeface="Arial" pitchFamily="34" charset="0"/>
                  </a:rPr>
                  <a:t>(</a:t>
                </a:r>
                <a:r>
                  <a:rPr lang="en-US" altLang="zh-CN" sz="1400" dirty="0">
                    <a:latin typeface="+mj-lt"/>
                    <a:ea typeface="黑体" pitchFamily="49" charset="-122"/>
                    <a:cs typeface="Arial" pitchFamily="34" charset="0"/>
                  </a:rPr>
                  <a:t>SQL</a:t>
                </a:r>
                <a:r>
                  <a:rPr lang="en-US" altLang="zh-CN" sz="1400" b="1" dirty="0">
                    <a:latin typeface="+mj-lt"/>
                    <a:ea typeface="黑体" pitchFamily="49" charset="-122"/>
                    <a:cs typeface="Arial" pitchFamily="34" charset="0"/>
                  </a:rPr>
                  <a:t>)</a:t>
                </a:r>
              </a:p>
              <a:p>
                <a:pPr defTabSz="685783" fontAlgn="base">
                  <a:spcBef>
                    <a:spcPct val="0"/>
                  </a:spcBef>
                  <a:spcAft>
                    <a:spcPct val="0"/>
                  </a:spcAft>
                </a:pPr>
                <a:endParaRPr kumimoji="1" lang="zh-CN" altLang="en-US" sz="1400" dirty="0">
                  <a:latin typeface="+mj-lt"/>
                  <a:ea typeface="黑体" pitchFamily="49" charset="-122"/>
                  <a:cs typeface="宋体" charset="0"/>
                </a:endParaRPr>
              </a:p>
            </p:txBody>
          </p:sp>
          <p:sp>
            <p:nvSpPr>
              <p:cNvPr id="76" name="圆角矩形 60">
                <a:extLst>
                  <a:ext uri="{FF2B5EF4-FFF2-40B4-BE49-F238E27FC236}">
                    <a16:creationId xmlns:a16="http://schemas.microsoft.com/office/drawing/2014/main" id="{303EC032-14E6-4821-B9D3-2D7526FB81E7}"/>
                  </a:ext>
                </a:extLst>
              </p:cNvPr>
              <p:cNvSpPr/>
              <p:nvPr/>
            </p:nvSpPr>
            <p:spPr bwMode="auto">
              <a:xfrm>
                <a:off x="7055116" y="1739027"/>
                <a:ext cx="700197" cy="548931"/>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自助报表</a:t>
                </a:r>
              </a:p>
            </p:txBody>
          </p:sp>
          <p:sp>
            <p:nvSpPr>
              <p:cNvPr id="77" name="圆角矩形 61">
                <a:extLst>
                  <a:ext uri="{FF2B5EF4-FFF2-40B4-BE49-F238E27FC236}">
                    <a16:creationId xmlns:a16="http://schemas.microsoft.com/office/drawing/2014/main" id="{4C75F16F-F555-426A-BE5D-9E3F9CB4BA2D}"/>
                  </a:ext>
                </a:extLst>
              </p:cNvPr>
              <p:cNvSpPr/>
              <p:nvPr/>
            </p:nvSpPr>
            <p:spPr bwMode="auto">
              <a:xfrm>
                <a:off x="7859655" y="1739027"/>
                <a:ext cx="796737" cy="560219"/>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交互</a:t>
                </a:r>
              </a:p>
              <a:p>
                <a:pPr algn="ctr">
                  <a:defRPr/>
                </a:pPr>
                <a:r>
                  <a:rPr lang="zh-CN" altLang="en-US" sz="1200" b="1" kern="0" dirty="0">
                    <a:latin typeface="+mj-lt"/>
                    <a:ea typeface="黑体" pitchFamily="49" charset="-122"/>
                  </a:rPr>
                  <a:t>分析</a:t>
                </a:r>
              </a:p>
            </p:txBody>
          </p:sp>
        </p:grpSp>
        <p:grpSp>
          <p:nvGrpSpPr>
            <p:cNvPr id="42" name="组 82">
              <a:extLst>
                <a:ext uri="{FF2B5EF4-FFF2-40B4-BE49-F238E27FC236}">
                  <a16:creationId xmlns:a16="http://schemas.microsoft.com/office/drawing/2014/main" id="{FB9485AC-8199-44D8-B740-40CC24C2A148}"/>
                </a:ext>
              </a:extLst>
            </p:cNvPr>
            <p:cNvGrpSpPr/>
            <p:nvPr/>
          </p:nvGrpSpPr>
          <p:grpSpPr>
            <a:xfrm>
              <a:off x="7138981" y="1016652"/>
              <a:ext cx="1390856" cy="1084961"/>
              <a:chOff x="9519004" y="943523"/>
              <a:chExt cx="1854475" cy="1446615"/>
            </a:xfrm>
          </p:grpSpPr>
          <p:sp>
            <p:nvSpPr>
              <p:cNvPr id="72" name="圆角矩形 2">
                <a:extLst>
                  <a:ext uri="{FF2B5EF4-FFF2-40B4-BE49-F238E27FC236}">
                    <a16:creationId xmlns:a16="http://schemas.microsoft.com/office/drawing/2014/main" id="{3411F8CE-8BB0-4EC5-895B-411AD434A6D5}"/>
                  </a:ext>
                </a:extLst>
              </p:cNvPr>
              <p:cNvSpPr/>
              <p:nvPr/>
            </p:nvSpPr>
            <p:spPr bwMode="auto">
              <a:xfrm>
                <a:off x="9519004" y="943523"/>
                <a:ext cx="1854475" cy="1446615"/>
              </a:xfrm>
              <a:prstGeom prst="roundRect">
                <a:avLst/>
              </a:prstGeom>
              <a:solidFill>
                <a:srgbClr val="98DBF6"/>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defRPr/>
                </a:pPr>
                <a:r>
                  <a:rPr lang="zh-CN" altLang="en-US" sz="1400" b="1" dirty="0">
                    <a:latin typeface="+mj-lt"/>
                    <a:ea typeface="黑体" pitchFamily="49" charset="-122"/>
                  </a:rPr>
                  <a:t>数据探索平台</a:t>
                </a:r>
                <a:r>
                  <a:rPr lang="en-US" altLang="zh-CN" sz="1400" b="1" dirty="0">
                    <a:latin typeface="+mj-lt"/>
                    <a:ea typeface="黑体" pitchFamily="49" charset="-122"/>
                    <a:cs typeface="Arial" pitchFamily="34" charset="0"/>
                  </a:rPr>
                  <a:t>(R)</a:t>
                </a:r>
              </a:p>
              <a:p>
                <a:pPr defTabSz="685783" fontAlgn="base">
                  <a:spcBef>
                    <a:spcPct val="0"/>
                  </a:spcBef>
                  <a:spcAft>
                    <a:spcPct val="0"/>
                  </a:spcAft>
                </a:pPr>
                <a:endParaRPr kumimoji="1" lang="zh-CN" altLang="en-US" sz="1400" dirty="0">
                  <a:latin typeface="+mj-lt"/>
                  <a:ea typeface="黑体" pitchFamily="49" charset="-122"/>
                  <a:cs typeface="宋体" charset="0"/>
                </a:endParaRPr>
              </a:p>
            </p:txBody>
          </p:sp>
          <p:sp>
            <p:nvSpPr>
              <p:cNvPr id="73" name="圆角矩形 62">
                <a:extLst>
                  <a:ext uri="{FF2B5EF4-FFF2-40B4-BE49-F238E27FC236}">
                    <a16:creationId xmlns:a16="http://schemas.microsoft.com/office/drawing/2014/main" id="{446A1E63-7F90-439E-B495-FF15DE64A99D}"/>
                  </a:ext>
                </a:extLst>
              </p:cNvPr>
              <p:cNvSpPr/>
              <p:nvPr/>
            </p:nvSpPr>
            <p:spPr bwMode="auto">
              <a:xfrm>
                <a:off x="9714255" y="1737977"/>
                <a:ext cx="700196" cy="548929"/>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分析预测</a:t>
                </a:r>
              </a:p>
            </p:txBody>
          </p:sp>
          <p:sp>
            <p:nvSpPr>
              <p:cNvPr id="74" name="圆角矩形 63">
                <a:extLst>
                  <a:ext uri="{FF2B5EF4-FFF2-40B4-BE49-F238E27FC236}">
                    <a16:creationId xmlns:a16="http://schemas.microsoft.com/office/drawing/2014/main" id="{62B9387B-0517-4BA2-943E-3EA125CA73FE}"/>
                  </a:ext>
                </a:extLst>
              </p:cNvPr>
              <p:cNvSpPr/>
              <p:nvPr/>
            </p:nvSpPr>
            <p:spPr bwMode="auto">
              <a:xfrm>
                <a:off x="10518795" y="1737977"/>
                <a:ext cx="762143" cy="560219"/>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量化模型</a:t>
                </a:r>
              </a:p>
            </p:txBody>
          </p:sp>
        </p:grpSp>
        <p:grpSp>
          <p:nvGrpSpPr>
            <p:cNvPr id="43" name="组 79">
              <a:extLst>
                <a:ext uri="{FF2B5EF4-FFF2-40B4-BE49-F238E27FC236}">
                  <a16:creationId xmlns:a16="http://schemas.microsoft.com/office/drawing/2014/main" id="{10C715BC-1CAE-448C-8D24-DC96C06E2881}"/>
                </a:ext>
              </a:extLst>
            </p:cNvPr>
            <p:cNvGrpSpPr/>
            <p:nvPr/>
          </p:nvGrpSpPr>
          <p:grpSpPr>
            <a:xfrm>
              <a:off x="6522290" y="3350572"/>
              <a:ext cx="2089529" cy="1637063"/>
              <a:chOff x="8988922" y="4136873"/>
              <a:chExt cx="2786039" cy="2182750"/>
            </a:xfrm>
          </p:grpSpPr>
          <p:sp>
            <p:nvSpPr>
              <p:cNvPr id="67" name="圆角矩形 5">
                <a:extLst>
                  <a:ext uri="{FF2B5EF4-FFF2-40B4-BE49-F238E27FC236}">
                    <a16:creationId xmlns:a16="http://schemas.microsoft.com/office/drawing/2014/main" id="{73FD78D6-8D43-4DDE-B630-91BE10AC68FF}"/>
                  </a:ext>
                </a:extLst>
              </p:cNvPr>
              <p:cNvSpPr/>
              <p:nvPr/>
            </p:nvSpPr>
            <p:spPr bwMode="auto">
              <a:xfrm>
                <a:off x="8988922" y="4136873"/>
                <a:ext cx="2786039" cy="2182750"/>
              </a:xfrm>
              <a:prstGeom prst="roundRect">
                <a:avLst>
                  <a:gd name="adj" fmla="val 4439"/>
                </a:avLst>
              </a:prstGeom>
              <a:solidFill>
                <a:srgbClr val="98DBF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700" b="1" dirty="0">
                    <a:solidFill>
                      <a:schemeClr val="tx1"/>
                    </a:solidFill>
                    <a:latin typeface="+mj-lt"/>
                    <a:ea typeface="黑体" pitchFamily="49" charset="-122"/>
                  </a:rPr>
                  <a:t>非结构化处理平台</a:t>
                </a:r>
                <a:r>
                  <a:rPr lang="en-US" altLang="zh-CN" b="1" dirty="0">
                    <a:solidFill>
                      <a:schemeClr val="tx1"/>
                    </a:solidFill>
                    <a:latin typeface="+mj-lt"/>
                    <a:ea typeface="黑体" pitchFamily="49" charset="-122"/>
                    <a:cs typeface="Arial" pitchFamily="34" charset="0"/>
                  </a:rPr>
                  <a:t>(Hadoop/</a:t>
                </a:r>
                <a:r>
                  <a:rPr lang="en-US" altLang="zh-CN" b="1" dirty="0" err="1">
                    <a:solidFill>
                      <a:schemeClr val="tx1"/>
                    </a:solidFill>
                    <a:latin typeface="+mj-lt"/>
                    <a:ea typeface="黑体" pitchFamily="49" charset="-122"/>
                    <a:cs typeface="Arial" pitchFamily="34" charset="0"/>
                  </a:rPr>
                  <a:t>HBase</a:t>
                </a:r>
                <a:r>
                  <a:rPr lang="en-US" altLang="zh-CN" b="1" dirty="0">
                    <a:solidFill>
                      <a:schemeClr val="tx1"/>
                    </a:solidFill>
                    <a:latin typeface="+mj-lt"/>
                    <a:ea typeface="黑体" pitchFamily="49" charset="-122"/>
                    <a:cs typeface="Arial" pitchFamily="34" charset="0"/>
                  </a:rPr>
                  <a:t>)</a:t>
                </a:r>
                <a:endParaRPr lang="en-US" altLang="zh-CN" sz="1700" b="1" dirty="0">
                  <a:solidFill>
                    <a:schemeClr val="tx1"/>
                  </a:solidFill>
                  <a:latin typeface="+mj-lt"/>
                  <a:ea typeface="黑体" pitchFamily="49" charset="-122"/>
                  <a:cs typeface="Arial" pitchFamily="34" charset="0"/>
                </a:endParaRPr>
              </a:p>
              <a:p>
                <a:pPr algn="ctr">
                  <a:defRPr/>
                </a:pPr>
                <a:endParaRPr lang="zh-CN" altLang="en-US" sz="1600" b="1" dirty="0">
                  <a:solidFill>
                    <a:schemeClr val="tx1"/>
                  </a:solidFill>
                  <a:latin typeface="+mj-lt"/>
                  <a:ea typeface="黑体" pitchFamily="49" charset="-122"/>
                </a:endParaRPr>
              </a:p>
              <a:p>
                <a:pPr algn="ctr">
                  <a:defRPr/>
                </a:pPr>
                <a:endParaRPr lang="zh-CN" altLang="en-US" sz="1600" b="1" dirty="0">
                  <a:solidFill>
                    <a:schemeClr val="tx1"/>
                  </a:solidFill>
                  <a:latin typeface="+mj-lt"/>
                  <a:ea typeface="黑体" pitchFamily="49" charset="-122"/>
                </a:endParaRPr>
              </a:p>
              <a:p>
                <a:pPr algn="ctr">
                  <a:defRPr/>
                </a:pPr>
                <a:endParaRPr lang="en-US" altLang="zh-CN" sz="1600" b="1" dirty="0">
                  <a:solidFill>
                    <a:schemeClr val="tx1"/>
                  </a:solidFill>
                  <a:latin typeface="+mj-lt"/>
                  <a:ea typeface="黑体" pitchFamily="49" charset="-122"/>
                </a:endParaRPr>
              </a:p>
              <a:p>
                <a:pPr algn="ctr">
                  <a:defRPr/>
                </a:pPr>
                <a:endParaRPr lang="zh-CN" altLang="en-US" sz="1600" b="1" dirty="0">
                  <a:solidFill>
                    <a:schemeClr val="tx1"/>
                  </a:solidFill>
                  <a:latin typeface="+mj-lt"/>
                  <a:ea typeface="黑体" pitchFamily="49" charset="-122"/>
                </a:endParaRPr>
              </a:p>
            </p:txBody>
          </p:sp>
          <p:sp>
            <p:nvSpPr>
              <p:cNvPr id="68" name="圆角矩形 64">
                <a:extLst>
                  <a:ext uri="{FF2B5EF4-FFF2-40B4-BE49-F238E27FC236}">
                    <a16:creationId xmlns:a16="http://schemas.microsoft.com/office/drawing/2014/main" id="{B28836EF-5AE2-4799-81BF-2E8440DD497B}"/>
                  </a:ext>
                </a:extLst>
              </p:cNvPr>
              <p:cNvSpPr/>
              <p:nvPr/>
            </p:nvSpPr>
            <p:spPr bwMode="auto">
              <a:xfrm>
                <a:off x="9188873" y="4923839"/>
                <a:ext cx="1152551" cy="553224"/>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日志处理</a:t>
                </a:r>
              </a:p>
            </p:txBody>
          </p:sp>
          <p:sp>
            <p:nvSpPr>
              <p:cNvPr id="69" name="圆角矩形 65">
                <a:extLst>
                  <a:ext uri="{FF2B5EF4-FFF2-40B4-BE49-F238E27FC236}">
                    <a16:creationId xmlns:a16="http://schemas.microsoft.com/office/drawing/2014/main" id="{5F701ACE-7E4B-40CD-BEB9-F29BAF87DF14}"/>
                  </a:ext>
                </a:extLst>
              </p:cNvPr>
              <p:cNvSpPr/>
              <p:nvPr/>
            </p:nvSpPr>
            <p:spPr bwMode="auto">
              <a:xfrm>
                <a:off x="9188873" y="5577258"/>
                <a:ext cx="1152551" cy="553224"/>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影像存储</a:t>
                </a:r>
              </a:p>
            </p:txBody>
          </p:sp>
          <p:sp>
            <p:nvSpPr>
              <p:cNvPr id="70" name="圆角矩形 66">
                <a:extLst>
                  <a:ext uri="{FF2B5EF4-FFF2-40B4-BE49-F238E27FC236}">
                    <a16:creationId xmlns:a16="http://schemas.microsoft.com/office/drawing/2014/main" id="{214235E5-6271-4695-9D6F-ED480F0D5477}"/>
                  </a:ext>
                </a:extLst>
              </p:cNvPr>
              <p:cNvSpPr/>
              <p:nvPr/>
            </p:nvSpPr>
            <p:spPr bwMode="auto">
              <a:xfrm>
                <a:off x="10388065" y="4923839"/>
                <a:ext cx="1152551" cy="553224"/>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语音分析</a:t>
                </a:r>
              </a:p>
            </p:txBody>
          </p:sp>
          <p:sp>
            <p:nvSpPr>
              <p:cNvPr id="71" name="圆角矩形 67">
                <a:extLst>
                  <a:ext uri="{FF2B5EF4-FFF2-40B4-BE49-F238E27FC236}">
                    <a16:creationId xmlns:a16="http://schemas.microsoft.com/office/drawing/2014/main" id="{C278D83D-E479-4BBF-ACDF-618C9FDE7ABE}"/>
                  </a:ext>
                </a:extLst>
              </p:cNvPr>
              <p:cNvSpPr/>
              <p:nvPr/>
            </p:nvSpPr>
            <p:spPr bwMode="auto">
              <a:xfrm>
                <a:off x="10410037" y="5577693"/>
                <a:ext cx="1152551" cy="553224"/>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视频识别</a:t>
                </a:r>
              </a:p>
            </p:txBody>
          </p:sp>
        </p:grpSp>
        <p:grpSp>
          <p:nvGrpSpPr>
            <p:cNvPr id="44" name="组 78">
              <a:extLst>
                <a:ext uri="{FF2B5EF4-FFF2-40B4-BE49-F238E27FC236}">
                  <a16:creationId xmlns:a16="http://schemas.microsoft.com/office/drawing/2014/main" id="{F12CF4EF-1565-4861-9579-460D30944D5B}"/>
                </a:ext>
              </a:extLst>
            </p:cNvPr>
            <p:cNvGrpSpPr/>
            <p:nvPr/>
          </p:nvGrpSpPr>
          <p:grpSpPr>
            <a:xfrm>
              <a:off x="2636692" y="3350572"/>
              <a:ext cx="3723821" cy="1637063"/>
              <a:chOff x="3924551" y="4084435"/>
              <a:chExt cx="4965095" cy="2182750"/>
            </a:xfrm>
          </p:grpSpPr>
          <p:sp>
            <p:nvSpPr>
              <p:cNvPr id="62" name="圆角矩形 50">
                <a:extLst>
                  <a:ext uri="{FF2B5EF4-FFF2-40B4-BE49-F238E27FC236}">
                    <a16:creationId xmlns:a16="http://schemas.microsoft.com/office/drawing/2014/main" id="{A9F4BF2B-1FA7-4A89-9F56-6DAB27F5167D}"/>
                  </a:ext>
                </a:extLst>
              </p:cNvPr>
              <p:cNvSpPr/>
              <p:nvPr/>
            </p:nvSpPr>
            <p:spPr bwMode="auto">
              <a:xfrm>
                <a:off x="3924551" y="4084435"/>
                <a:ext cx="4965095" cy="2182750"/>
              </a:xfrm>
              <a:prstGeom prst="roundRect">
                <a:avLst>
                  <a:gd name="adj" fmla="val 4776"/>
                </a:avLst>
              </a:prstGeom>
              <a:solidFill>
                <a:srgbClr val="98DBF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700" b="1" dirty="0">
                    <a:solidFill>
                      <a:schemeClr val="tx1"/>
                    </a:solidFill>
                    <a:latin typeface="+mj-lt"/>
                    <a:ea typeface="黑体" pitchFamily="49" charset="-122"/>
                  </a:rPr>
                  <a:t>数据仓库平台</a:t>
                </a:r>
                <a:r>
                  <a:rPr lang="en-US" altLang="zh-CN" sz="1700" b="1" dirty="0">
                    <a:solidFill>
                      <a:schemeClr val="tx1"/>
                    </a:solidFill>
                    <a:latin typeface="+mj-lt"/>
                    <a:ea typeface="黑体" pitchFamily="49" charset="-122"/>
                    <a:cs typeface="Arial" pitchFamily="34" charset="0"/>
                  </a:rPr>
                  <a:t>(Hadoop)</a:t>
                </a:r>
                <a:endParaRPr lang="zh-CN" altLang="en-US" sz="1700" b="1" dirty="0">
                  <a:solidFill>
                    <a:schemeClr val="tx1"/>
                  </a:solidFill>
                  <a:latin typeface="+mj-lt"/>
                  <a:ea typeface="黑体" pitchFamily="49" charset="-122"/>
                  <a:cs typeface="Arial" pitchFamily="34" charset="0"/>
                </a:endParaRPr>
              </a:p>
              <a:p>
                <a:pPr algn="ctr">
                  <a:defRPr/>
                </a:pPr>
                <a:endParaRPr lang="zh-CN" altLang="en-US" sz="1600" b="1" dirty="0">
                  <a:solidFill>
                    <a:schemeClr val="tx1"/>
                  </a:solidFill>
                  <a:latin typeface="+mj-lt"/>
                  <a:ea typeface="黑体" pitchFamily="49" charset="-122"/>
                  <a:cs typeface="Arial" pitchFamily="34" charset="0"/>
                </a:endParaRPr>
              </a:p>
              <a:p>
                <a:pPr algn="ctr">
                  <a:defRPr/>
                </a:pPr>
                <a:endParaRPr lang="en-US" altLang="zh-CN" sz="1600" b="1" dirty="0">
                  <a:solidFill>
                    <a:schemeClr val="tx1"/>
                  </a:solidFill>
                  <a:latin typeface="+mj-lt"/>
                  <a:ea typeface="黑体" pitchFamily="49" charset="-122"/>
                  <a:cs typeface="Arial" pitchFamily="34" charset="0"/>
                </a:endParaRPr>
              </a:p>
              <a:p>
                <a:pPr algn="ctr">
                  <a:defRPr/>
                </a:pPr>
                <a:endParaRPr lang="en-US" altLang="zh-CN" sz="1600" b="1" dirty="0">
                  <a:solidFill>
                    <a:schemeClr val="tx1"/>
                  </a:solidFill>
                  <a:latin typeface="+mj-lt"/>
                  <a:ea typeface="黑体" pitchFamily="49" charset="-122"/>
                </a:endParaRPr>
              </a:p>
              <a:p>
                <a:pPr algn="ctr">
                  <a:defRPr/>
                </a:pPr>
                <a:endParaRPr lang="zh-CN" altLang="en-US" sz="1600" b="1" dirty="0">
                  <a:solidFill>
                    <a:schemeClr val="tx1"/>
                  </a:solidFill>
                  <a:latin typeface="+mj-lt"/>
                  <a:ea typeface="黑体" pitchFamily="49" charset="-122"/>
                </a:endParaRPr>
              </a:p>
            </p:txBody>
          </p:sp>
          <p:sp>
            <p:nvSpPr>
              <p:cNvPr id="63" name="圆角矩形 53">
                <a:extLst>
                  <a:ext uri="{FF2B5EF4-FFF2-40B4-BE49-F238E27FC236}">
                    <a16:creationId xmlns:a16="http://schemas.microsoft.com/office/drawing/2014/main" id="{8BE18050-C7DB-4071-A6FD-F16BEEEEAA18}"/>
                  </a:ext>
                </a:extLst>
              </p:cNvPr>
              <p:cNvSpPr/>
              <p:nvPr/>
            </p:nvSpPr>
            <p:spPr bwMode="auto">
              <a:xfrm>
                <a:off x="4184160" y="4772708"/>
                <a:ext cx="1440000" cy="632048"/>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贴源区</a:t>
                </a:r>
              </a:p>
            </p:txBody>
          </p:sp>
          <p:sp>
            <p:nvSpPr>
              <p:cNvPr id="64" name="圆角矩形 58">
                <a:extLst>
                  <a:ext uri="{FF2B5EF4-FFF2-40B4-BE49-F238E27FC236}">
                    <a16:creationId xmlns:a16="http://schemas.microsoft.com/office/drawing/2014/main" id="{1FCB7BE1-FCCC-48CD-844F-B70B8DBB562F}"/>
                  </a:ext>
                </a:extLst>
              </p:cNvPr>
              <p:cNvSpPr/>
              <p:nvPr/>
            </p:nvSpPr>
            <p:spPr bwMode="auto">
              <a:xfrm>
                <a:off x="4177832" y="5480960"/>
                <a:ext cx="4458549" cy="632048"/>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基础区</a:t>
                </a:r>
              </a:p>
            </p:txBody>
          </p:sp>
          <p:sp>
            <p:nvSpPr>
              <p:cNvPr id="65" name="圆角矩形 59">
                <a:extLst>
                  <a:ext uri="{FF2B5EF4-FFF2-40B4-BE49-F238E27FC236}">
                    <a16:creationId xmlns:a16="http://schemas.microsoft.com/office/drawing/2014/main" id="{0A96D5F2-CF01-4E15-9EB7-0D0F71A6C937}"/>
                  </a:ext>
                </a:extLst>
              </p:cNvPr>
              <p:cNvSpPr/>
              <p:nvPr/>
            </p:nvSpPr>
            <p:spPr bwMode="auto">
              <a:xfrm>
                <a:off x="5681339" y="4757874"/>
                <a:ext cx="1440000" cy="632048"/>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主题区</a:t>
                </a:r>
              </a:p>
            </p:txBody>
          </p:sp>
          <p:sp>
            <p:nvSpPr>
              <p:cNvPr id="66" name="圆角矩形 73">
                <a:extLst>
                  <a:ext uri="{FF2B5EF4-FFF2-40B4-BE49-F238E27FC236}">
                    <a16:creationId xmlns:a16="http://schemas.microsoft.com/office/drawing/2014/main" id="{01915DB6-B3E5-4A57-9759-14F2B48DC1A5}"/>
                  </a:ext>
                </a:extLst>
              </p:cNvPr>
              <p:cNvSpPr/>
              <p:nvPr/>
            </p:nvSpPr>
            <p:spPr bwMode="auto">
              <a:xfrm>
                <a:off x="7181311" y="4744518"/>
                <a:ext cx="1440000" cy="632048"/>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元数据区</a:t>
                </a:r>
              </a:p>
            </p:txBody>
          </p:sp>
        </p:grpSp>
        <p:sp>
          <p:nvSpPr>
            <p:cNvPr id="45" name="圆角矩形 80">
              <a:extLst>
                <a:ext uri="{FF2B5EF4-FFF2-40B4-BE49-F238E27FC236}">
                  <a16:creationId xmlns:a16="http://schemas.microsoft.com/office/drawing/2014/main" id="{ADCA46B5-1DB2-4DAF-BB8B-3224D905B049}"/>
                </a:ext>
              </a:extLst>
            </p:cNvPr>
            <p:cNvSpPr/>
            <p:nvPr/>
          </p:nvSpPr>
          <p:spPr bwMode="auto">
            <a:xfrm>
              <a:off x="2629028" y="2397371"/>
              <a:ext cx="5982791" cy="687071"/>
            </a:xfrm>
            <a:prstGeom prst="roundRect">
              <a:avLst>
                <a:gd name="adj" fmla="val 4776"/>
              </a:avLst>
            </a:prstGeom>
            <a:solidFill>
              <a:srgbClr val="98DBF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700" b="1" dirty="0">
                  <a:solidFill>
                    <a:schemeClr val="tx1"/>
                  </a:solidFill>
                  <a:latin typeface="+mj-lt"/>
                  <a:ea typeface="黑体" pitchFamily="49" charset="-122"/>
                </a:rPr>
                <a:t>计算资源管理平台</a:t>
              </a:r>
              <a:r>
                <a:rPr lang="en-US" altLang="zh-CN" sz="1700" b="1" dirty="0">
                  <a:solidFill>
                    <a:schemeClr val="tx1"/>
                  </a:solidFill>
                  <a:latin typeface="+mj-lt"/>
                  <a:ea typeface="黑体" pitchFamily="49" charset="-122"/>
                </a:rPr>
                <a:t> </a:t>
              </a:r>
            </a:p>
            <a:p>
              <a:pPr algn="ctr">
                <a:defRPr/>
              </a:pPr>
              <a:r>
                <a:rPr lang="en-US" altLang="zh-CN" b="1" dirty="0">
                  <a:solidFill>
                    <a:schemeClr val="tx1"/>
                  </a:solidFill>
                  <a:latin typeface="+mj-lt"/>
                  <a:ea typeface="黑体" pitchFamily="49" charset="-122"/>
                </a:rPr>
                <a:t>(Virtualization, Multi-tenant SLA, Audit)</a:t>
              </a:r>
            </a:p>
          </p:txBody>
        </p:sp>
        <p:grpSp>
          <p:nvGrpSpPr>
            <p:cNvPr id="46" name="组 84">
              <a:extLst>
                <a:ext uri="{FF2B5EF4-FFF2-40B4-BE49-F238E27FC236}">
                  <a16:creationId xmlns:a16="http://schemas.microsoft.com/office/drawing/2014/main" id="{85FB5B02-2945-47A7-B91A-5A33AAFB577C}"/>
                </a:ext>
              </a:extLst>
            </p:cNvPr>
            <p:cNvGrpSpPr/>
            <p:nvPr/>
          </p:nvGrpSpPr>
          <p:grpSpPr>
            <a:xfrm>
              <a:off x="4179838" y="1022200"/>
              <a:ext cx="1390856" cy="1084961"/>
              <a:chOff x="6841911" y="943523"/>
              <a:chExt cx="1854475" cy="1446615"/>
            </a:xfrm>
          </p:grpSpPr>
          <p:sp>
            <p:nvSpPr>
              <p:cNvPr id="59" name="圆角矩形 85">
                <a:extLst>
                  <a:ext uri="{FF2B5EF4-FFF2-40B4-BE49-F238E27FC236}">
                    <a16:creationId xmlns:a16="http://schemas.microsoft.com/office/drawing/2014/main" id="{3E22C21A-4509-456B-BD5B-4A73E4BEDC47}"/>
                  </a:ext>
                </a:extLst>
              </p:cNvPr>
              <p:cNvSpPr/>
              <p:nvPr/>
            </p:nvSpPr>
            <p:spPr bwMode="auto">
              <a:xfrm>
                <a:off x="6841911" y="943523"/>
                <a:ext cx="1854475" cy="1446615"/>
              </a:xfrm>
              <a:prstGeom prst="roundRect">
                <a:avLst/>
              </a:prstGeom>
              <a:solidFill>
                <a:srgbClr val="98DBF6"/>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defRPr/>
                </a:pPr>
                <a:r>
                  <a:rPr lang="zh-CN" altLang="en-US" sz="1400" b="1" dirty="0">
                    <a:latin typeface="+mj-lt"/>
                    <a:ea typeface="黑体" pitchFamily="49" charset="-122"/>
                  </a:rPr>
                  <a:t>离线批处理</a:t>
                </a:r>
                <a:r>
                  <a:rPr lang="en-US" altLang="zh-CN" sz="1400" b="1" dirty="0">
                    <a:latin typeface="+mj-lt"/>
                    <a:ea typeface="黑体" pitchFamily="49" charset="-122"/>
                    <a:cs typeface="Arial" pitchFamily="34" charset="0"/>
                  </a:rPr>
                  <a:t>(</a:t>
                </a:r>
                <a:r>
                  <a:rPr lang="en-US" altLang="zh-CN" sz="1400" dirty="0">
                    <a:latin typeface="+mj-lt"/>
                    <a:ea typeface="黑体" pitchFamily="49" charset="-122"/>
                    <a:cs typeface="Arial" pitchFamily="34" charset="0"/>
                  </a:rPr>
                  <a:t>SQL</a:t>
                </a:r>
                <a:r>
                  <a:rPr lang="en-US" altLang="zh-CN" sz="1400" b="1" dirty="0">
                    <a:latin typeface="+mj-lt"/>
                    <a:ea typeface="黑体" pitchFamily="49" charset="-122"/>
                    <a:cs typeface="Arial" pitchFamily="34" charset="0"/>
                  </a:rPr>
                  <a:t>)</a:t>
                </a:r>
              </a:p>
              <a:p>
                <a:pPr defTabSz="685783" fontAlgn="base">
                  <a:spcBef>
                    <a:spcPct val="0"/>
                  </a:spcBef>
                  <a:spcAft>
                    <a:spcPct val="0"/>
                  </a:spcAft>
                </a:pPr>
                <a:endParaRPr kumimoji="1" lang="zh-CN" altLang="en-US" sz="1400" dirty="0">
                  <a:latin typeface="+mj-lt"/>
                  <a:ea typeface="黑体" pitchFamily="49" charset="-122"/>
                  <a:cs typeface="宋体" charset="0"/>
                </a:endParaRPr>
              </a:p>
            </p:txBody>
          </p:sp>
          <p:sp>
            <p:nvSpPr>
              <p:cNvPr id="60" name="圆角矩形 86">
                <a:extLst>
                  <a:ext uri="{FF2B5EF4-FFF2-40B4-BE49-F238E27FC236}">
                    <a16:creationId xmlns:a16="http://schemas.microsoft.com/office/drawing/2014/main" id="{7772F370-F99F-41F7-92D5-4E3D7AA898AF}"/>
                  </a:ext>
                </a:extLst>
              </p:cNvPr>
              <p:cNvSpPr/>
              <p:nvPr/>
            </p:nvSpPr>
            <p:spPr bwMode="auto">
              <a:xfrm>
                <a:off x="7055116" y="1739027"/>
                <a:ext cx="700197" cy="548931"/>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数据加工</a:t>
                </a:r>
              </a:p>
            </p:txBody>
          </p:sp>
          <p:sp>
            <p:nvSpPr>
              <p:cNvPr id="61" name="圆角矩形 87">
                <a:extLst>
                  <a:ext uri="{FF2B5EF4-FFF2-40B4-BE49-F238E27FC236}">
                    <a16:creationId xmlns:a16="http://schemas.microsoft.com/office/drawing/2014/main" id="{8B5E9C96-5D21-4B2D-828D-A109175C95BB}"/>
                  </a:ext>
                </a:extLst>
              </p:cNvPr>
              <p:cNvSpPr/>
              <p:nvPr/>
            </p:nvSpPr>
            <p:spPr bwMode="auto">
              <a:xfrm>
                <a:off x="7859655" y="1739027"/>
                <a:ext cx="753276" cy="560219"/>
              </a:xfrm>
              <a:prstGeom prst="roundRect">
                <a:avLst>
                  <a:gd name="adj" fmla="val 11172"/>
                </a:avLst>
              </a:prstGeom>
              <a:solidFill>
                <a:srgbClr val="00B0F0"/>
              </a:solidFill>
              <a:ln w="25400" cap="flat" cmpd="sng" algn="ctr">
                <a:noFill/>
                <a:prstDash val="solid"/>
              </a:ln>
              <a:effectLst/>
            </p:spPr>
            <p:txBody>
              <a:bodyPr anchor="ctr"/>
              <a:lstStyle/>
              <a:p>
                <a:pPr algn="ctr">
                  <a:defRPr/>
                </a:pPr>
                <a:r>
                  <a:rPr lang="zh-CN" altLang="en-US" sz="1200" b="1" kern="0" dirty="0">
                    <a:latin typeface="+mj-lt"/>
                    <a:ea typeface="黑体" pitchFamily="49" charset="-122"/>
                  </a:rPr>
                  <a:t>主题模型</a:t>
                </a:r>
              </a:p>
            </p:txBody>
          </p:sp>
        </p:grpSp>
        <p:sp>
          <p:nvSpPr>
            <p:cNvPr id="47" name="长方形 761">
              <a:extLst>
                <a:ext uri="{FF2B5EF4-FFF2-40B4-BE49-F238E27FC236}">
                  <a16:creationId xmlns:a16="http://schemas.microsoft.com/office/drawing/2014/main" id="{9F596737-B2EE-4E8F-BF20-428D889CE996}"/>
                </a:ext>
              </a:extLst>
            </p:cNvPr>
            <p:cNvSpPr>
              <a:spLocks noChangeArrowheads="1"/>
            </p:cNvSpPr>
            <p:nvPr/>
          </p:nvSpPr>
          <p:spPr bwMode="auto">
            <a:xfrm flipH="1">
              <a:off x="2020023" y="1012492"/>
              <a:ext cx="317299" cy="54000"/>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48" name="长方形 761">
              <a:extLst>
                <a:ext uri="{FF2B5EF4-FFF2-40B4-BE49-F238E27FC236}">
                  <a16:creationId xmlns:a16="http://schemas.microsoft.com/office/drawing/2014/main" id="{BBFE8E8B-6380-4D4A-8F20-3C6CA87F74F5}"/>
                </a:ext>
              </a:extLst>
            </p:cNvPr>
            <p:cNvSpPr>
              <a:spLocks noChangeArrowheads="1"/>
            </p:cNvSpPr>
            <p:nvPr/>
          </p:nvSpPr>
          <p:spPr bwMode="auto">
            <a:xfrm flipH="1">
              <a:off x="2056959" y="2761063"/>
              <a:ext cx="232962" cy="41245"/>
            </a:xfrm>
            <a:prstGeom prst="rect">
              <a:avLst/>
            </a:prstGeom>
            <a:solidFill>
              <a:srgbClr val="7CD0F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spcBef>
                  <a:spcPct val="20000"/>
                </a:spcBef>
                <a:buChar char="•"/>
                <a:defRPr kumimoji="1" sz="3200">
                  <a:solidFill>
                    <a:schemeClr val="tx1"/>
                  </a:solidFill>
                  <a:latin typeface="Calibri" pitchFamily="34" charset="0"/>
                  <a:ea typeface="宋体" charset="-122"/>
                  <a:sym typeface="Calibri" pitchFamily="34" charset="0"/>
                </a:defRPr>
              </a:lvl1pPr>
              <a:lvl2pPr marL="742950" indent="-285750" eaLnBrk="0" hangingPunct="0">
                <a:spcBef>
                  <a:spcPct val="20000"/>
                </a:spcBef>
                <a:buChar char="–"/>
                <a:defRPr kumimoji="1" sz="2800">
                  <a:solidFill>
                    <a:schemeClr val="tx1"/>
                  </a:solidFill>
                  <a:latin typeface="Calibri" pitchFamily="34" charset="0"/>
                  <a:ea typeface="宋体" charset="-122"/>
                  <a:sym typeface="Calibri" pitchFamily="34" charset="0"/>
                </a:defRPr>
              </a:lvl2pPr>
              <a:lvl3pPr marL="1143000" indent="-228600" eaLnBrk="0" hangingPunct="0">
                <a:spcBef>
                  <a:spcPct val="20000"/>
                </a:spcBef>
                <a:buChar char="•"/>
                <a:defRPr kumimoji="1" sz="2400">
                  <a:solidFill>
                    <a:schemeClr val="tx1"/>
                  </a:solidFill>
                  <a:latin typeface="Calibri" pitchFamily="34" charset="0"/>
                  <a:ea typeface="宋体" charset="-122"/>
                  <a:sym typeface="Calibri" pitchFamily="34" charset="0"/>
                </a:defRPr>
              </a:lvl3pPr>
              <a:lvl4pPr marL="16002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4pPr>
              <a:lvl5pPr marL="2057400" indent="-228600" eaLnBrk="0" hangingPunct="0">
                <a:spcBef>
                  <a:spcPct val="20000"/>
                </a:spcBef>
                <a:buChar char="»"/>
                <a:defRPr kumimoji="1" sz="2000">
                  <a:solidFill>
                    <a:schemeClr val="tx1"/>
                  </a:solidFill>
                  <a:latin typeface="Calibri" pitchFamily="34" charset="0"/>
                  <a:ea typeface="宋体" charset="-122"/>
                  <a:sym typeface="Calibri" pitchFamily="34"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charset="-122"/>
                  <a:sym typeface="Calibri" pitchFamily="34" charset="0"/>
                </a:defRPr>
              </a:lvl9pPr>
            </a:lstStyle>
            <a:p>
              <a:pPr eaLnBrk="1" hangingPunct="1">
                <a:spcBef>
                  <a:spcPct val="0"/>
                </a:spcBef>
                <a:buFont typeface="Arial" charset="0"/>
                <a:buNone/>
              </a:pPr>
              <a:endParaRPr lang="zh-CN" altLang="en-US" sz="1800" dirty="0">
                <a:latin typeface="+mj-lt"/>
                <a:ea typeface="黑体" pitchFamily="49" charset="-122"/>
              </a:endParaRPr>
            </a:p>
          </p:txBody>
        </p:sp>
        <p:sp>
          <p:nvSpPr>
            <p:cNvPr id="49" name="文本框 48">
              <a:extLst>
                <a:ext uri="{FF2B5EF4-FFF2-40B4-BE49-F238E27FC236}">
                  <a16:creationId xmlns:a16="http://schemas.microsoft.com/office/drawing/2014/main" id="{4575E8CD-EEBA-4550-AD34-DB377F59B3EF}"/>
                </a:ext>
              </a:extLst>
            </p:cNvPr>
            <p:cNvSpPr txBox="1"/>
            <p:nvPr/>
          </p:nvSpPr>
          <p:spPr>
            <a:xfrm>
              <a:off x="2555776" y="717945"/>
              <a:ext cx="1525546" cy="315471"/>
            </a:xfrm>
            <a:prstGeom prst="rect">
              <a:avLst/>
            </a:prstGeom>
            <a:noFill/>
          </p:spPr>
          <p:txBody>
            <a:bodyPr wrap="none" lIns="68580" tIns="34290" rIns="68580" bIns="34290" rtlCol="0">
              <a:spAutoFit/>
            </a:bodyPr>
            <a:lstStyle/>
            <a:p>
              <a:r>
                <a:rPr kumimoji="1" lang="en-US" altLang="zh-CN" sz="1600" dirty="0">
                  <a:latin typeface="+mj-lt"/>
                  <a:ea typeface="黑体" pitchFamily="49" charset="-122"/>
                </a:rPr>
                <a:t>Operational</a:t>
              </a:r>
              <a:r>
                <a:rPr kumimoji="1" lang="zh-CN" altLang="en-US" sz="1600" dirty="0">
                  <a:latin typeface="+mj-lt"/>
                  <a:ea typeface="黑体" pitchFamily="49" charset="-122"/>
                </a:rPr>
                <a:t> </a:t>
              </a:r>
              <a:r>
                <a:rPr kumimoji="1" lang="en-US" altLang="zh-CN" sz="1600" dirty="0">
                  <a:latin typeface="+mj-lt"/>
                  <a:ea typeface="黑体" pitchFamily="49" charset="-122"/>
                </a:rPr>
                <a:t>DW</a:t>
              </a:r>
              <a:r>
                <a:rPr kumimoji="1" lang="zh-CN" altLang="en-US" sz="1600" dirty="0">
                  <a:latin typeface="+mj-lt"/>
                  <a:ea typeface="黑体" pitchFamily="49" charset="-122"/>
                </a:rPr>
                <a:t> </a:t>
              </a:r>
            </a:p>
          </p:txBody>
        </p:sp>
        <p:sp>
          <p:nvSpPr>
            <p:cNvPr id="50" name="文本框 49">
              <a:extLst>
                <a:ext uri="{FF2B5EF4-FFF2-40B4-BE49-F238E27FC236}">
                  <a16:creationId xmlns:a16="http://schemas.microsoft.com/office/drawing/2014/main" id="{1A109A79-EAD2-4A75-A258-F4A601CA1D0B}"/>
                </a:ext>
              </a:extLst>
            </p:cNvPr>
            <p:cNvSpPr txBox="1"/>
            <p:nvPr/>
          </p:nvSpPr>
          <p:spPr>
            <a:xfrm>
              <a:off x="4088184" y="711265"/>
              <a:ext cx="1421799" cy="315471"/>
            </a:xfrm>
            <a:prstGeom prst="rect">
              <a:avLst/>
            </a:prstGeom>
            <a:noFill/>
          </p:spPr>
          <p:txBody>
            <a:bodyPr wrap="none" lIns="68580" tIns="34290" rIns="68580" bIns="34290" rtlCol="0">
              <a:spAutoFit/>
            </a:bodyPr>
            <a:lstStyle/>
            <a:p>
              <a:r>
                <a:rPr kumimoji="1" lang="en-US" altLang="zh-CN" sz="1600" dirty="0">
                  <a:latin typeface="+mj-lt"/>
                  <a:ea typeface="黑体" pitchFamily="49" charset="-122"/>
                </a:rPr>
                <a:t>Traditional</a:t>
              </a:r>
              <a:r>
                <a:rPr kumimoji="1" lang="zh-CN" altLang="en-US" sz="1600" dirty="0">
                  <a:latin typeface="+mj-lt"/>
                  <a:ea typeface="黑体" pitchFamily="49" charset="-122"/>
                </a:rPr>
                <a:t> </a:t>
              </a:r>
              <a:r>
                <a:rPr kumimoji="1" lang="en-US" altLang="zh-CN" sz="1600" dirty="0">
                  <a:latin typeface="+mj-lt"/>
                  <a:ea typeface="黑体" pitchFamily="49" charset="-122"/>
                </a:rPr>
                <a:t>DW</a:t>
              </a:r>
              <a:r>
                <a:rPr kumimoji="1" lang="zh-CN" altLang="en-US" sz="1600" dirty="0">
                  <a:latin typeface="+mj-lt"/>
                  <a:ea typeface="黑体" pitchFamily="49" charset="-122"/>
                </a:rPr>
                <a:t> </a:t>
              </a:r>
            </a:p>
          </p:txBody>
        </p:sp>
        <p:sp>
          <p:nvSpPr>
            <p:cNvPr id="51" name="文本框 50">
              <a:extLst>
                <a:ext uri="{FF2B5EF4-FFF2-40B4-BE49-F238E27FC236}">
                  <a16:creationId xmlns:a16="http://schemas.microsoft.com/office/drawing/2014/main" id="{CA3DDA7D-F439-4184-BDF6-F0E06EFCA1BD}"/>
                </a:ext>
              </a:extLst>
            </p:cNvPr>
            <p:cNvSpPr txBox="1"/>
            <p:nvPr/>
          </p:nvSpPr>
          <p:spPr>
            <a:xfrm>
              <a:off x="5757903" y="714777"/>
              <a:ext cx="985270" cy="315471"/>
            </a:xfrm>
            <a:prstGeom prst="rect">
              <a:avLst/>
            </a:prstGeom>
            <a:noFill/>
          </p:spPr>
          <p:txBody>
            <a:bodyPr wrap="none" lIns="68580" tIns="34290" rIns="68580" bIns="34290" rtlCol="0">
              <a:spAutoFit/>
            </a:bodyPr>
            <a:lstStyle/>
            <a:p>
              <a:r>
                <a:rPr kumimoji="1" lang="en-US" altLang="zh-CN" sz="1600" dirty="0">
                  <a:latin typeface="+mj-lt"/>
                  <a:ea typeface="黑体" pitchFamily="49" charset="-122"/>
                </a:rPr>
                <a:t>Data</a:t>
              </a:r>
              <a:r>
                <a:rPr kumimoji="1" lang="zh-CN" altLang="en-US" sz="1600" dirty="0">
                  <a:latin typeface="+mj-lt"/>
                  <a:ea typeface="黑体" pitchFamily="49" charset="-122"/>
                </a:rPr>
                <a:t> </a:t>
              </a:r>
              <a:r>
                <a:rPr kumimoji="1" lang="en-US" altLang="zh-CN" sz="1600" dirty="0">
                  <a:latin typeface="+mj-lt"/>
                  <a:ea typeface="黑体" pitchFamily="49" charset="-122"/>
                </a:rPr>
                <a:t>Mart</a:t>
              </a:r>
              <a:endParaRPr kumimoji="1" lang="zh-CN" altLang="en-US" sz="1600" dirty="0">
                <a:latin typeface="+mj-lt"/>
                <a:ea typeface="黑体" pitchFamily="49" charset="-122"/>
              </a:endParaRPr>
            </a:p>
          </p:txBody>
        </p:sp>
        <p:sp>
          <p:nvSpPr>
            <p:cNvPr id="52" name="文本框 51">
              <a:extLst>
                <a:ext uri="{FF2B5EF4-FFF2-40B4-BE49-F238E27FC236}">
                  <a16:creationId xmlns:a16="http://schemas.microsoft.com/office/drawing/2014/main" id="{D027A89F-057D-4B6B-B870-B492738E1603}"/>
                </a:ext>
              </a:extLst>
            </p:cNvPr>
            <p:cNvSpPr txBox="1"/>
            <p:nvPr/>
          </p:nvSpPr>
          <p:spPr>
            <a:xfrm>
              <a:off x="6779220" y="717162"/>
              <a:ext cx="2268570" cy="315471"/>
            </a:xfrm>
            <a:prstGeom prst="rect">
              <a:avLst/>
            </a:prstGeom>
            <a:noFill/>
          </p:spPr>
          <p:txBody>
            <a:bodyPr wrap="none" lIns="68580" tIns="34290" rIns="68580" bIns="34290" rtlCol="0">
              <a:spAutoFit/>
            </a:bodyPr>
            <a:lstStyle/>
            <a:p>
              <a:r>
                <a:rPr kumimoji="1" lang="en-US" altLang="zh-CN" sz="1600" dirty="0">
                  <a:latin typeface="+mj-lt"/>
                  <a:ea typeface="黑体" pitchFamily="49" charset="-122"/>
                </a:rPr>
                <a:t>Context-independent DW</a:t>
              </a:r>
              <a:endParaRPr kumimoji="1" lang="zh-CN" altLang="en-US" sz="1600" dirty="0">
                <a:latin typeface="+mj-lt"/>
                <a:ea typeface="黑体" pitchFamily="49" charset="-122"/>
              </a:endParaRPr>
            </a:p>
          </p:txBody>
        </p:sp>
        <p:sp>
          <p:nvSpPr>
            <p:cNvPr id="53" name="上箭头 97">
              <a:extLst>
                <a:ext uri="{FF2B5EF4-FFF2-40B4-BE49-F238E27FC236}">
                  <a16:creationId xmlns:a16="http://schemas.microsoft.com/office/drawing/2014/main" id="{88B42BFA-9F25-4B86-B557-47191BB44699}"/>
                </a:ext>
              </a:extLst>
            </p:cNvPr>
            <p:cNvSpPr/>
            <p:nvPr/>
          </p:nvSpPr>
          <p:spPr bwMode="auto">
            <a:xfrm>
              <a:off x="3258252" y="2145882"/>
              <a:ext cx="191914" cy="219467"/>
            </a:xfrm>
            <a:prstGeom prst="upArrow">
              <a:avLst/>
            </a:prstGeom>
            <a:solidFill>
              <a:srgbClr val="00B0F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54" name="上箭头 98">
              <a:extLst>
                <a:ext uri="{FF2B5EF4-FFF2-40B4-BE49-F238E27FC236}">
                  <a16:creationId xmlns:a16="http://schemas.microsoft.com/office/drawing/2014/main" id="{CC9B7DB1-5192-480D-B16C-1E3F7E211D2F}"/>
                </a:ext>
              </a:extLst>
            </p:cNvPr>
            <p:cNvSpPr/>
            <p:nvPr/>
          </p:nvSpPr>
          <p:spPr bwMode="auto">
            <a:xfrm>
              <a:off x="4793136" y="2137717"/>
              <a:ext cx="191914" cy="219467"/>
            </a:xfrm>
            <a:prstGeom prst="upArrow">
              <a:avLst/>
            </a:prstGeom>
            <a:solidFill>
              <a:srgbClr val="00B0F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55" name="上箭头 99">
              <a:extLst>
                <a:ext uri="{FF2B5EF4-FFF2-40B4-BE49-F238E27FC236}">
                  <a16:creationId xmlns:a16="http://schemas.microsoft.com/office/drawing/2014/main" id="{1288A15C-DDB0-4C90-8D35-3E6F3C59151E}"/>
                </a:ext>
              </a:extLst>
            </p:cNvPr>
            <p:cNvSpPr/>
            <p:nvPr/>
          </p:nvSpPr>
          <p:spPr bwMode="auto">
            <a:xfrm>
              <a:off x="6287952" y="2147830"/>
              <a:ext cx="191914" cy="219467"/>
            </a:xfrm>
            <a:prstGeom prst="upArrow">
              <a:avLst/>
            </a:prstGeom>
            <a:solidFill>
              <a:srgbClr val="00B0F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56" name="上箭头 100">
              <a:extLst>
                <a:ext uri="{FF2B5EF4-FFF2-40B4-BE49-F238E27FC236}">
                  <a16:creationId xmlns:a16="http://schemas.microsoft.com/office/drawing/2014/main" id="{9D6CE854-EB7A-4B08-AA79-AFC403CD5C68}"/>
                </a:ext>
              </a:extLst>
            </p:cNvPr>
            <p:cNvSpPr/>
            <p:nvPr/>
          </p:nvSpPr>
          <p:spPr bwMode="auto">
            <a:xfrm>
              <a:off x="7738451" y="2152415"/>
              <a:ext cx="191914" cy="219467"/>
            </a:xfrm>
            <a:prstGeom prst="upArrow">
              <a:avLst/>
            </a:prstGeom>
            <a:solidFill>
              <a:srgbClr val="00B0F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57" name="上箭头 101">
              <a:extLst>
                <a:ext uri="{FF2B5EF4-FFF2-40B4-BE49-F238E27FC236}">
                  <a16:creationId xmlns:a16="http://schemas.microsoft.com/office/drawing/2014/main" id="{CB7B8A63-3D3E-400D-90C6-3295D96B652D}"/>
                </a:ext>
              </a:extLst>
            </p:cNvPr>
            <p:cNvSpPr/>
            <p:nvPr/>
          </p:nvSpPr>
          <p:spPr bwMode="auto">
            <a:xfrm>
              <a:off x="7446603" y="3109234"/>
              <a:ext cx="191914" cy="219467"/>
            </a:xfrm>
            <a:prstGeom prst="upArrow">
              <a:avLst/>
            </a:prstGeom>
            <a:solidFill>
              <a:srgbClr val="00B0F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sp>
          <p:nvSpPr>
            <p:cNvPr id="58" name="上箭头 102">
              <a:extLst>
                <a:ext uri="{FF2B5EF4-FFF2-40B4-BE49-F238E27FC236}">
                  <a16:creationId xmlns:a16="http://schemas.microsoft.com/office/drawing/2014/main" id="{F9A935B8-D0E1-4326-8143-88879DBFAEE0}"/>
                </a:ext>
              </a:extLst>
            </p:cNvPr>
            <p:cNvSpPr/>
            <p:nvPr/>
          </p:nvSpPr>
          <p:spPr bwMode="auto">
            <a:xfrm>
              <a:off x="4362174" y="3112432"/>
              <a:ext cx="191914" cy="219467"/>
            </a:xfrm>
            <a:prstGeom prst="upArrow">
              <a:avLst/>
            </a:prstGeom>
            <a:solidFill>
              <a:srgbClr val="00B0F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kumimoji="1" lang="zh-CN" altLang="en-US" sz="1400" dirty="0">
                <a:latin typeface="+mj-lt"/>
                <a:ea typeface="黑体" pitchFamily="49" charset="-122"/>
                <a:cs typeface="宋体" charset="0"/>
              </a:endParaRPr>
            </a:p>
          </p:txBody>
        </p:sp>
      </p:grpSp>
    </p:spTree>
    <p:extLst>
      <p:ext uri="{BB962C8B-B14F-4D97-AF65-F5344CB8AC3E}">
        <p14:creationId xmlns:p14="http://schemas.microsoft.com/office/powerpoint/2010/main" val="2051512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sz="2400" dirty="0"/>
              <a:t>关系型数据库与</a:t>
            </a:r>
            <a:r>
              <a:rPr lang="en-US" altLang="zh-CN" sz="2400" dirty="0"/>
              <a:t>NoSQL</a:t>
            </a:r>
            <a:r>
              <a:rPr lang="zh-CN" altLang="en-US" sz="2400" dirty="0"/>
              <a:t>数据存储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6" name="内容占位符 2">
            <a:extLst>
              <a:ext uri="{FF2B5EF4-FFF2-40B4-BE49-F238E27FC236}">
                <a16:creationId xmlns:a16="http://schemas.microsoft.com/office/drawing/2014/main" id="{8824E847-1B8B-4F88-85CA-476865D0EDDA}"/>
              </a:ext>
            </a:extLst>
          </p:cNvPr>
          <p:cNvSpPr txBox="1">
            <a:spLocks/>
          </p:cNvSpPr>
          <p:nvPr/>
        </p:nvSpPr>
        <p:spPr>
          <a:xfrm>
            <a:off x="423672" y="871220"/>
            <a:ext cx="11344656" cy="468858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3200">
                <a:latin typeface="+mj-lt"/>
                <a:ea typeface="黑体" pitchFamily="49" charset="-122"/>
              </a:rPr>
              <a:t>关系型数据库的局限性</a:t>
            </a:r>
            <a:endParaRPr lang="en-US" altLang="zh-CN" sz="3200">
              <a:latin typeface="+mj-lt"/>
              <a:ea typeface="黑体" pitchFamily="49" charset="-122"/>
            </a:endParaRPr>
          </a:p>
          <a:p>
            <a:pPr lvl="1">
              <a:lnSpc>
                <a:spcPct val="120000"/>
              </a:lnSpc>
            </a:pPr>
            <a:r>
              <a:rPr lang="zh-CN" altLang="en-US" sz="2800">
                <a:latin typeface="+mj-lt"/>
                <a:ea typeface="黑体" pitchFamily="49" charset="-122"/>
              </a:rPr>
              <a:t>难以满足高并发读写的需求</a:t>
            </a:r>
          </a:p>
          <a:p>
            <a:pPr lvl="1">
              <a:lnSpc>
                <a:spcPct val="120000"/>
              </a:lnSpc>
            </a:pPr>
            <a:r>
              <a:rPr lang="zh-CN" altLang="en-US" sz="2800">
                <a:latin typeface="+mj-lt"/>
                <a:ea typeface="黑体" pitchFamily="49" charset="-122"/>
              </a:rPr>
              <a:t>难以满足对海量数据高效率存储和访问的需求</a:t>
            </a:r>
          </a:p>
          <a:p>
            <a:pPr lvl="1">
              <a:lnSpc>
                <a:spcPct val="120000"/>
              </a:lnSpc>
            </a:pPr>
            <a:r>
              <a:rPr lang="zh-CN" altLang="en-US" sz="2800">
                <a:latin typeface="+mj-lt"/>
                <a:ea typeface="黑体" pitchFamily="49" charset="-122"/>
              </a:rPr>
              <a:t>难以满足对数据库高可扩展性和高可用性的需求</a:t>
            </a:r>
          </a:p>
          <a:p>
            <a:pPr>
              <a:lnSpc>
                <a:spcPct val="120000"/>
              </a:lnSpc>
            </a:pPr>
            <a:r>
              <a:rPr lang="en-US" altLang="zh-CN" sz="3200">
                <a:latin typeface="+mj-lt"/>
                <a:ea typeface="黑体" pitchFamily="49" charset="-122"/>
              </a:rPr>
              <a:t>NoSQL </a:t>
            </a:r>
            <a:r>
              <a:rPr lang="zh-CN" altLang="en-US" sz="3200">
                <a:latin typeface="+mj-lt"/>
                <a:ea typeface="黑体" pitchFamily="49" charset="-122"/>
              </a:rPr>
              <a:t>数据存储</a:t>
            </a:r>
            <a:endParaRPr lang="en-US" altLang="zh-CN" sz="3200">
              <a:latin typeface="+mj-lt"/>
              <a:ea typeface="黑体" pitchFamily="49" charset="-122"/>
            </a:endParaRPr>
          </a:p>
          <a:p>
            <a:pPr lvl="1">
              <a:lnSpc>
                <a:spcPct val="120000"/>
              </a:lnSpc>
            </a:pPr>
            <a:r>
              <a:rPr lang="zh-CN" altLang="en-US" sz="2800">
                <a:latin typeface="+mj-lt"/>
                <a:ea typeface="黑体" pitchFamily="49" charset="-122"/>
              </a:rPr>
              <a:t>不需要固定的表结构，通常也不存在连接操作。在大数据存取上具备关系型数据库无法比拟的性能优势。</a:t>
            </a:r>
            <a:endParaRPr lang="en-US" altLang="zh-CN" sz="2800">
              <a:latin typeface="+mj-lt"/>
              <a:ea typeface="黑体" pitchFamily="49" charset="-122"/>
            </a:endParaRPr>
          </a:p>
          <a:p>
            <a:pPr lvl="1">
              <a:lnSpc>
                <a:spcPct val="120000"/>
              </a:lnSpc>
            </a:pPr>
            <a:r>
              <a:rPr lang="zh-CN" altLang="en-US" sz="2800">
                <a:latin typeface="+mj-lt"/>
                <a:ea typeface="黑体" pitchFamily="49" charset="-122"/>
              </a:rPr>
              <a:t>非关系型数据库以键值对存储，它的结构不固定，每一个元组可以有不一样的字段，每个元组可以根据需要增加一些自己的键值对，这样就不会局限于固定的结构，可以减少一些时间和空间的开销。</a:t>
            </a:r>
          </a:p>
          <a:p>
            <a:pPr>
              <a:lnSpc>
                <a:spcPct val="120000"/>
              </a:lnSpc>
            </a:pPr>
            <a:endParaRPr lang="zh-CN" altLang="en-US" sz="3200" dirty="0">
              <a:latin typeface="+mj-lt"/>
              <a:ea typeface="黑体" pitchFamily="49" charset="-122"/>
            </a:endParaRPr>
          </a:p>
        </p:txBody>
      </p:sp>
      <p:pic>
        <p:nvPicPr>
          <p:cNvPr id="2" name="Picture 2" descr="C:\Users\Denver\Pictures\Nosql.png">
            <a:extLst>
              <a:ext uri="{FF2B5EF4-FFF2-40B4-BE49-F238E27FC236}">
                <a16:creationId xmlns:a16="http://schemas.microsoft.com/office/drawing/2014/main" id="{A2813DF9-CB68-4193-A33E-0EEC241CB4D8}"/>
              </a:ext>
            </a:extLst>
          </p:cNvPr>
          <p:cNvPicPr>
            <a:picLocks noChangeAspect="1" noChangeArrowheads="1"/>
          </p:cNvPicPr>
          <p:nvPr/>
        </p:nvPicPr>
        <p:blipFill>
          <a:blip r:embed="rId2" cstate="print"/>
          <a:srcRect/>
          <a:stretch>
            <a:fillRect/>
          </a:stretch>
        </p:blipFill>
        <p:spPr bwMode="auto">
          <a:xfrm>
            <a:off x="8621364" y="1298194"/>
            <a:ext cx="2505772" cy="1479976"/>
          </a:xfrm>
          <a:prstGeom prst="rect">
            <a:avLst/>
          </a:prstGeom>
          <a:noFill/>
          <a:ln w="9525">
            <a:noFill/>
            <a:miter lim="800000"/>
            <a:headEnd/>
            <a:tailEnd/>
          </a:ln>
        </p:spPr>
      </p:pic>
    </p:spTree>
    <p:extLst>
      <p:ext uri="{BB962C8B-B14F-4D97-AF65-F5344CB8AC3E}">
        <p14:creationId xmlns:p14="http://schemas.microsoft.com/office/powerpoint/2010/main" val="3075622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en-US" altLang="zh-CN" sz="2400" dirty="0"/>
              <a:t>NoSQL</a:t>
            </a:r>
            <a:r>
              <a:rPr lang="zh-CN" altLang="en-US" sz="2400" dirty="0"/>
              <a:t> </a:t>
            </a:r>
            <a:r>
              <a:rPr lang="en-US" altLang="zh-CN" sz="2400" dirty="0"/>
              <a:t>/ NewSQL …</a:t>
            </a:r>
            <a:endParaRPr lang="zh-CN" altLang="en-US" sz="2400" dirty="0"/>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pic>
        <p:nvPicPr>
          <p:cNvPr id="3" name="Picture 4">
            <a:extLst>
              <a:ext uri="{FF2B5EF4-FFF2-40B4-BE49-F238E27FC236}">
                <a16:creationId xmlns:a16="http://schemas.microsoft.com/office/drawing/2014/main" id="{1F732EA3-EE6D-4855-AA29-57B6A63B0600}"/>
              </a:ext>
            </a:extLst>
          </p:cNvPr>
          <p:cNvPicPr>
            <a:picLocks noChangeAspect="1" noChangeArrowheads="1"/>
          </p:cNvPicPr>
          <p:nvPr/>
        </p:nvPicPr>
        <p:blipFill>
          <a:blip r:embed="rId2" cstate="print"/>
          <a:srcRect/>
          <a:stretch>
            <a:fillRect/>
          </a:stretch>
        </p:blipFill>
        <p:spPr bwMode="auto">
          <a:xfrm>
            <a:off x="2193082" y="753243"/>
            <a:ext cx="7805836" cy="4910957"/>
          </a:xfrm>
          <a:prstGeom prst="rect">
            <a:avLst/>
          </a:prstGeom>
          <a:noFill/>
          <a:ln w="9525">
            <a:noFill/>
            <a:miter lim="800000"/>
            <a:headEnd/>
            <a:tailEnd/>
          </a:ln>
        </p:spPr>
      </p:pic>
    </p:spTree>
    <p:extLst>
      <p:ext uri="{BB962C8B-B14F-4D97-AF65-F5344CB8AC3E}">
        <p14:creationId xmlns:p14="http://schemas.microsoft.com/office/powerpoint/2010/main" val="3449566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大数据管理技术的四维象限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5" name="内容占位符 2">
            <a:extLst>
              <a:ext uri="{FF2B5EF4-FFF2-40B4-BE49-F238E27FC236}">
                <a16:creationId xmlns:a16="http://schemas.microsoft.com/office/drawing/2014/main" id="{FFBCEEC4-4685-457A-9FB8-D8F15119B655}"/>
              </a:ext>
            </a:extLst>
          </p:cNvPr>
          <p:cNvSpPr txBox="1">
            <a:spLocks/>
          </p:cNvSpPr>
          <p:nvPr/>
        </p:nvSpPr>
        <p:spPr>
          <a:xfrm>
            <a:off x="571500" y="962787"/>
            <a:ext cx="8229600" cy="49324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en-US" sz="2800">
                <a:latin typeface="+mj-lt"/>
                <a:ea typeface="黑体" pitchFamily="49" charset="-122"/>
              </a:rPr>
              <a:t>根据应用的需求，可以</a:t>
            </a:r>
            <a:r>
              <a:rPr lang="zh-CN" altLang="zh-CN" sz="2800">
                <a:latin typeface="+mj-lt"/>
                <a:ea typeface="黑体" pitchFamily="49" charset="-122"/>
              </a:rPr>
              <a:t>从两个维度入手</a:t>
            </a:r>
            <a:r>
              <a:rPr lang="zh-CN" altLang="en-US" sz="2800">
                <a:latin typeface="+mj-lt"/>
                <a:ea typeface="黑体" pitchFamily="49" charset="-122"/>
              </a:rPr>
              <a:t>。</a:t>
            </a:r>
            <a:endParaRPr lang="en-US" altLang="zh-CN" sz="2800">
              <a:latin typeface="+mj-lt"/>
              <a:ea typeface="黑体" pitchFamily="49" charset="-122"/>
            </a:endParaRPr>
          </a:p>
          <a:p>
            <a:pPr>
              <a:lnSpc>
                <a:spcPct val="110000"/>
              </a:lnSpc>
              <a:spcBef>
                <a:spcPts val="600"/>
              </a:spcBef>
            </a:pPr>
            <a:r>
              <a:rPr lang="zh-CN" altLang="zh-CN" sz="2800">
                <a:solidFill>
                  <a:srgbClr val="C00000"/>
                </a:solidFill>
                <a:latin typeface="+mj-lt"/>
                <a:ea typeface="黑体" pitchFamily="49" charset="-122"/>
              </a:rPr>
              <a:t>应用</a:t>
            </a:r>
            <a:r>
              <a:rPr lang="zh-CN" altLang="en-US" sz="2800">
                <a:solidFill>
                  <a:srgbClr val="C00000"/>
                </a:solidFill>
                <a:latin typeface="+mj-lt"/>
                <a:ea typeface="黑体" pitchFamily="49" charset="-122"/>
              </a:rPr>
              <a:t>类型</a:t>
            </a:r>
            <a:r>
              <a:rPr lang="zh-CN" altLang="zh-CN" sz="2800">
                <a:solidFill>
                  <a:srgbClr val="C00000"/>
                </a:solidFill>
                <a:latin typeface="+mj-lt"/>
                <a:ea typeface="黑体" pitchFamily="49" charset="-122"/>
              </a:rPr>
              <a:t>维度</a:t>
            </a:r>
            <a:endParaRPr lang="en-US" altLang="zh-CN" sz="2800">
              <a:solidFill>
                <a:srgbClr val="C00000"/>
              </a:solidFill>
              <a:latin typeface="+mj-lt"/>
              <a:ea typeface="黑体" pitchFamily="49" charset="-122"/>
            </a:endParaRPr>
          </a:p>
          <a:p>
            <a:pPr lvl="1">
              <a:lnSpc>
                <a:spcPct val="110000"/>
              </a:lnSpc>
              <a:spcBef>
                <a:spcPts val="600"/>
              </a:spcBef>
            </a:pPr>
            <a:r>
              <a:rPr lang="zh-CN" altLang="zh-CN" sz="2400">
                <a:latin typeface="+mj-lt"/>
                <a:ea typeface="黑体" pitchFamily="49" charset="-122"/>
              </a:rPr>
              <a:t>操作型应用</a:t>
            </a:r>
            <a:endParaRPr lang="en-US" altLang="zh-CN" sz="2400">
              <a:latin typeface="+mj-lt"/>
              <a:ea typeface="黑体" pitchFamily="49" charset="-122"/>
            </a:endParaRPr>
          </a:p>
          <a:p>
            <a:pPr lvl="1">
              <a:lnSpc>
                <a:spcPct val="110000"/>
              </a:lnSpc>
              <a:spcBef>
                <a:spcPts val="600"/>
              </a:spcBef>
            </a:pPr>
            <a:r>
              <a:rPr lang="zh-CN" altLang="zh-CN" sz="2400">
                <a:latin typeface="+mj-lt"/>
                <a:ea typeface="黑体" pitchFamily="49" charset="-122"/>
              </a:rPr>
              <a:t>分析型应用</a:t>
            </a:r>
            <a:endParaRPr lang="en-US" altLang="zh-CN" sz="2400">
              <a:latin typeface="+mj-lt"/>
              <a:ea typeface="黑体" pitchFamily="49" charset="-122"/>
            </a:endParaRPr>
          </a:p>
          <a:p>
            <a:pPr>
              <a:lnSpc>
                <a:spcPct val="110000"/>
              </a:lnSpc>
              <a:spcBef>
                <a:spcPts val="600"/>
              </a:spcBef>
            </a:pPr>
            <a:r>
              <a:rPr lang="zh-CN" altLang="zh-CN" sz="2800">
                <a:solidFill>
                  <a:srgbClr val="C00000"/>
                </a:solidFill>
                <a:latin typeface="+mj-lt"/>
                <a:ea typeface="黑体" pitchFamily="49" charset="-122"/>
              </a:rPr>
              <a:t>数据模型维度</a:t>
            </a:r>
            <a:endParaRPr lang="en-US" altLang="zh-CN" sz="2800">
              <a:solidFill>
                <a:srgbClr val="C00000"/>
              </a:solidFill>
              <a:latin typeface="+mj-lt"/>
              <a:ea typeface="黑体" pitchFamily="49" charset="-122"/>
            </a:endParaRPr>
          </a:p>
          <a:p>
            <a:pPr lvl="1">
              <a:lnSpc>
                <a:spcPct val="110000"/>
              </a:lnSpc>
              <a:spcBef>
                <a:spcPts val="600"/>
              </a:spcBef>
            </a:pPr>
            <a:r>
              <a:rPr lang="zh-CN" altLang="zh-CN" sz="2400">
                <a:latin typeface="+mj-lt"/>
                <a:ea typeface="黑体" pitchFamily="49" charset="-122"/>
              </a:rPr>
              <a:t>关系模型</a:t>
            </a:r>
            <a:endParaRPr lang="en-US" altLang="zh-CN" sz="2400">
              <a:latin typeface="+mj-lt"/>
              <a:ea typeface="黑体" pitchFamily="49" charset="-122"/>
            </a:endParaRPr>
          </a:p>
          <a:p>
            <a:pPr lvl="1">
              <a:lnSpc>
                <a:spcPct val="110000"/>
              </a:lnSpc>
              <a:spcBef>
                <a:spcPts val="600"/>
              </a:spcBef>
            </a:pPr>
            <a:r>
              <a:rPr lang="en-US" altLang="zh-CN" sz="2400">
                <a:latin typeface="+mj-lt"/>
                <a:ea typeface="黑体" pitchFamily="49" charset="-122"/>
              </a:rPr>
              <a:t>NoSQL </a:t>
            </a:r>
            <a:r>
              <a:rPr lang="zh-CN" altLang="zh-CN" sz="2400">
                <a:latin typeface="+mj-lt"/>
                <a:ea typeface="黑体" pitchFamily="49" charset="-122"/>
              </a:rPr>
              <a:t>数据模型</a:t>
            </a:r>
            <a:endParaRPr lang="zh-CN" altLang="en-US" sz="2400" dirty="0">
              <a:latin typeface="+mj-lt"/>
              <a:ea typeface="黑体" pitchFamily="49" charset="-122"/>
            </a:endParaRPr>
          </a:p>
        </p:txBody>
      </p:sp>
      <p:pic>
        <p:nvPicPr>
          <p:cNvPr id="2" name="Picture 3">
            <a:extLst>
              <a:ext uri="{FF2B5EF4-FFF2-40B4-BE49-F238E27FC236}">
                <a16:creationId xmlns:a16="http://schemas.microsoft.com/office/drawing/2014/main" id="{01F4D1C6-D700-4BC4-AAA5-EC9E3E2B49EB}"/>
              </a:ext>
            </a:extLst>
          </p:cNvPr>
          <p:cNvPicPr>
            <a:picLocks noChangeAspect="1" noChangeArrowheads="1"/>
          </p:cNvPicPr>
          <p:nvPr/>
        </p:nvPicPr>
        <p:blipFill>
          <a:blip r:embed="rId2" cstate="print"/>
          <a:srcRect/>
          <a:stretch>
            <a:fillRect/>
          </a:stretch>
        </p:blipFill>
        <p:spPr bwMode="auto">
          <a:xfrm>
            <a:off x="7911084" y="1624794"/>
            <a:ext cx="3709416" cy="3377400"/>
          </a:xfrm>
          <a:prstGeom prst="rect">
            <a:avLst/>
          </a:prstGeom>
          <a:noFill/>
          <a:ln w="9525">
            <a:noFill/>
            <a:miter lim="800000"/>
            <a:headEnd/>
            <a:tailEnd/>
          </a:ln>
        </p:spPr>
      </p:pic>
    </p:spTree>
    <p:extLst>
      <p:ext uri="{BB962C8B-B14F-4D97-AF65-F5344CB8AC3E}">
        <p14:creationId xmlns:p14="http://schemas.microsoft.com/office/powerpoint/2010/main" val="1859832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大数据管理技术的新格局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pic>
        <p:nvPicPr>
          <p:cNvPr id="3" name="Picture 2">
            <a:extLst>
              <a:ext uri="{FF2B5EF4-FFF2-40B4-BE49-F238E27FC236}">
                <a16:creationId xmlns:a16="http://schemas.microsoft.com/office/drawing/2014/main" id="{5322BF45-F6BE-46C4-BC2C-309FB8AA4F1D}"/>
              </a:ext>
            </a:extLst>
          </p:cNvPr>
          <p:cNvPicPr>
            <a:picLocks noChangeAspect="1" noChangeArrowheads="1"/>
          </p:cNvPicPr>
          <p:nvPr/>
        </p:nvPicPr>
        <p:blipFill>
          <a:blip r:embed="rId2" cstate="print"/>
          <a:srcRect/>
          <a:stretch>
            <a:fillRect/>
          </a:stretch>
        </p:blipFill>
        <p:spPr bwMode="auto">
          <a:xfrm>
            <a:off x="1943862" y="902558"/>
            <a:ext cx="8304276" cy="4537124"/>
          </a:xfrm>
          <a:prstGeom prst="rect">
            <a:avLst/>
          </a:prstGeom>
          <a:noFill/>
          <a:ln w="9525">
            <a:noFill/>
            <a:miter lim="800000"/>
            <a:headEnd/>
            <a:tailEnd/>
          </a:ln>
        </p:spPr>
      </p:pic>
    </p:spTree>
    <p:extLst>
      <p:ext uri="{BB962C8B-B14F-4D97-AF65-F5344CB8AC3E}">
        <p14:creationId xmlns:p14="http://schemas.microsoft.com/office/powerpoint/2010/main" val="55061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7.1</a:t>
            </a:r>
            <a:r>
              <a:rPr lang="zh-CN" altLang="en-US" dirty="0"/>
              <a:t>  数据库的起源与发展</a:t>
            </a:r>
          </a:p>
        </p:txBody>
      </p:sp>
      <p:sp>
        <p:nvSpPr>
          <p:cNvPr id="6" name="文本占位符 5">
            <a:extLst>
              <a:ext uri="{FF2B5EF4-FFF2-40B4-BE49-F238E27FC236}">
                <a16:creationId xmlns:a16="http://schemas.microsoft.com/office/drawing/2014/main" id="{C9BADF84-DFDE-4008-8D1F-68BEEC4A01F3}"/>
              </a:ext>
            </a:extLst>
          </p:cNvPr>
          <p:cNvSpPr>
            <a:spLocks noGrp="1"/>
          </p:cNvSpPr>
          <p:nvPr>
            <p:ph type="body" sz="quarter" idx="14"/>
          </p:nvPr>
        </p:nvSpPr>
        <p:spPr/>
        <p:txBody>
          <a:bodyPr/>
          <a:lstStyle/>
          <a:p>
            <a:r>
              <a:rPr lang="zh-CN" altLang="en-US" dirty="0"/>
              <a:t>什么是数据管理</a:t>
            </a:r>
          </a:p>
        </p:txBody>
      </p:sp>
      <p:sp>
        <p:nvSpPr>
          <p:cNvPr id="13" name="内容占位符 2">
            <a:extLst>
              <a:ext uri="{FF2B5EF4-FFF2-40B4-BE49-F238E27FC236}">
                <a16:creationId xmlns:a16="http://schemas.microsoft.com/office/drawing/2014/main" id="{024FF02B-FC7A-41FF-970D-B293A555FDBA}"/>
              </a:ext>
            </a:extLst>
          </p:cNvPr>
          <p:cNvSpPr txBox="1">
            <a:spLocks/>
          </p:cNvSpPr>
          <p:nvPr/>
        </p:nvSpPr>
        <p:spPr>
          <a:xfrm>
            <a:off x="571500" y="956310"/>
            <a:ext cx="10645140" cy="44813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zh-CN" altLang="en-US" sz="2800" dirty="0">
                <a:latin typeface="+mj-lt"/>
                <a:ea typeface="黑体" pitchFamily="49" charset="-122"/>
              </a:rPr>
              <a:t>维基百科 ：</a:t>
            </a:r>
            <a:r>
              <a:rPr lang="zh-CN" altLang="en-US" sz="2800" dirty="0">
                <a:solidFill>
                  <a:srgbClr val="C00000"/>
                </a:solidFill>
                <a:latin typeface="+mj-lt"/>
                <a:ea typeface="黑体" pitchFamily="49" charset="-122"/>
              </a:rPr>
              <a:t>数据管理，即对数据资源的管理。 </a:t>
            </a:r>
            <a:r>
              <a:rPr lang="zh-CN" altLang="en-US" sz="2800" dirty="0">
                <a:latin typeface="+mj-lt"/>
                <a:ea typeface="黑体" pitchFamily="49" charset="-122"/>
              </a:rPr>
              <a:t>而</a:t>
            </a:r>
            <a:r>
              <a:rPr lang="zh-CN" altLang="en-US" sz="2800" dirty="0">
                <a:solidFill>
                  <a:srgbClr val="C00000"/>
                </a:solidFill>
                <a:latin typeface="+mj-lt"/>
                <a:ea typeface="黑体" pitchFamily="49" charset="-122"/>
              </a:rPr>
              <a:t>数据资源管理</a:t>
            </a:r>
            <a:r>
              <a:rPr lang="zh-CN" altLang="en-US" sz="2800" dirty="0">
                <a:latin typeface="+mj-lt"/>
                <a:ea typeface="黑体" pitchFamily="49" charset="-122"/>
              </a:rPr>
              <a:t>，致力于发展处理企业</a:t>
            </a:r>
            <a:r>
              <a:rPr lang="zh-CN" altLang="en-US" sz="2800" dirty="0">
                <a:solidFill>
                  <a:srgbClr val="C00000"/>
                </a:solidFill>
                <a:latin typeface="+mj-lt"/>
                <a:ea typeface="黑体" pitchFamily="49" charset="-122"/>
              </a:rPr>
              <a:t>数据生命周期的适当的建构、策略、实践和程序。</a:t>
            </a:r>
            <a:endParaRPr lang="en-US" altLang="zh-CN" sz="2800" dirty="0">
              <a:solidFill>
                <a:srgbClr val="C00000"/>
              </a:solidFill>
              <a:latin typeface="+mj-lt"/>
              <a:ea typeface="黑体" pitchFamily="49" charset="-122"/>
            </a:endParaRPr>
          </a:p>
          <a:p>
            <a:pPr>
              <a:lnSpc>
                <a:spcPct val="120000"/>
              </a:lnSpc>
              <a:spcBef>
                <a:spcPts val="600"/>
              </a:spcBef>
            </a:pPr>
            <a:r>
              <a:rPr lang="zh-CN" altLang="en-US" sz="2800" dirty="0">
                <a:latin typeface="+mj-lt"/>
                <a:ea typeface="黑体" pitchFamily="49" charset="-122"/>
              </a:rPr>
              <a:t>百度百科：</a:t>
            </a:r>
            <a:r>
              <a:rPr lang="zh-CN" altLang="en-US" sz="2800" dirty="0">
                <a:solidFill>
                  <a:srgbClr val="C00000"/>
                </a:solidFill>
                <a:latin typeface="+mj-lt"/>
                <a:ea typeface="黑体" pitchFamily="49" charset="-122"/>
              </a:rPr>
              <a:t>数据管理是利用计算机硬件和软件技术对数据进行有效的收集、存储、处理和应用的过程。</a:t>
            </a:r>
            <a:r>
              <a:rPr lang="zh-CN" altLang="en-US" sz="2800" dirty="0">
                <a:latin typeface="+mj-lt"/>
                <a:ea typeface="黑体" pitchFamily="49" charset="-122"/>
              </a:rPr>
              <a:t>其目的在于充分有效地发挥数据的作用。</a:t>
            </a:r>
            <a:endParaRPr lang="en-US" altLang="zh-CN" sz="2800" dirty="0">
              <a:latin typeface="+mj-lt"/>
              <a:ea typeface="黑体" pitchFamily="49" charset="-122"/>
            </a:endParaRPr>
          </a:p>
          <a:p>
            <a:pPr>
              <a:lnSpc>
                <a:spcPct val="120000"/>
              </a:lnSpc>
              <a:spcBef>
                <a:spcPts val="600"/>
              </a:spcBef>
            </a:pPr>
            <a:r>
              <a:rPr lang="zh-CN" altLang="en-US" sz="2800" dirty="0">
                <a:latin typeface="+mj-lt"/>
                <a:ea typeface="黑体" pitchFamily="49" charset="-122"/>
              </a:rPr>
              <a:t>数据管理经历了四个发展阶段：</a:t>
            </a:r>
            <a:endParaRPr lang="en-US" altLang="zh-CN" sz="2800" dirty="0">
              <a:latin typeface="+mj-lt"/>
              <a:ea typeface="黑体" pitchFamily="49" charset="-122"/>
            </a:endParaRPr>
          </a:p>
          <a:p>
            <a:pPr lvl="1">
              <a:lnSpc>
                <a:spcPct val="120000"/>
              </a:lnSpc>
              <a:spcBef>
                <a:spcPts val="600"/>
              </a:spcBef>
            </a:pPr>
            <a:r>
              <a:rPr lang="zh-CN" altLang="en-US" sz="2000" dirty="0">
                <a:latin typeface="+mj-lt"/>
                <a:ea typeface="黑体" pitchFamily="49" charset="-122"/>
              </a:rPr>
              <a:t>人工管理、文件系统、数据库系统、大数据管理</a:t>
            </a:r>
            <a:endParaRPr lang="en-US" altLang="zh-CN" sz="2000" dirty="0">
              <a:latin typeface="+mj-lt"/>
              <a:ea typeface="黑体" pitchFamily="49" charset="-122"/>
            </a:endParaRPr>
          </a:p>
        </p:txBody>
      </p:sp>
    </p:spTree>
    <p:extLst>
      <p:ext uri="{BB962C8B-B14F-4D97-AF65-F5344CB8AC3E}">
        <p14:creationId xmlns:p14="http://schemas.microsoft.com/office/powerpoint/2010/main" val="3626036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大数据管理技术的新格局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5" name="标题 1">
            <a:extLst>
              <a:ext uri="{FF2B5EF4-FFF2-40B4-BE49-F238E27FC236}">
                <a16:creationId xmlns:a16="http://schemas.microsoft.com/office/drawing/2014/main" id="{7AC298F1-A11A-42C3-9575-A5B424043AD2}"/>
              </a:ext>
            </a:extLst>
          </p:cNvPr>
          <p:cNvSpPr txBox="1">
            <a:spLocks/>
          </p:cNvSpPr>
          <p:nvPr/>
        </p:nvSpPr>
        <p:spPr>
          <a:xfrm>
            <a:off x="1981200" y="801451"/>
            <a:ext cx="8229600" cy="610886"/>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zh-CN" sz="3200" dirty="0">
                <a:latin typeface="黑体" panose="02010609060101010101" pitchFamily="49" charset="-122"/>
                <a:ea typeface="黑体" panose="02010609060101010101" pitchFamily="49" charset="-122"/>
              </a:rPr>
              <a:t>面向操作型应用的关系数据库技术</a:t>
            </a:r>
            <a:endParaRPr lang="zh-CN" altLang="en-US" sz="3200" dirty="0">
              <a:latin typeface="黑体" panose="02010609060101010101" pitchFamily="49" charset="-122"/>
              <a:ea typeface="黑体" panose="02010609060101010101" pitchFamily="49" charset="-122"/>
            </a:endParaRPr>
          </a:p>
        </p:txBody>
      </p:sp>
      <p:graphicFrame>
        <p:nvGraphicFramePr>
          <p:cNvPr id="2" name="图示 1">
            <a:extLst>
              <a:ext uri="{FF2B5EF4-FFF2-40B4-BE49-F238E27FC236}">
                <a16:creationId xmlns:a16="http://schemas.microsoft.com/office/drawing/2014/main" id="{D8B18A3D-06DD-40FC-AE55-B53112D307CE}"/>
              </a:ext>
            </a:extLst>
          </p:cNvPr>
          <p:cNvGraphicFramePr/>
          <p:nvPr>
            <p:extLst>
              <p:ext uri="{D42A27DB-BD31-4B8C-83A1-F6EECF244321}">
                <p14:modId xmlns:p14="http://schemas.microsoft.com/office/powerpoint/2010/main" val="4150711806"/>
              </p:ext>
            </p:extLst>
          </p:nvPr>
        </p:nvGraphicFramePr>
        <p:xfrm>
          <a:off x="1877187" y="1731764"/>
          <a:ext cx="8437626"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473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大数据管理技术的新格局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5" name="标题 1">
            <a:extLst>
              <a:ext uri="{FF2B5EF4-FFF2-40B4-BE49-F238E27FC236}">
                <a16:creationId xmlns:a16="http://schemas.microsoft.com/office/drawing/2014/main" id="{7AC298F1-A11A-42C3-9575-A5B424043AD2}"/>
              </a:ext>
            </a:extLst>
          </p:cNvPr>
          <p:cNvSpPr txBox="1">
            <a:spLocks/>
          </p:cNvSpPr>
          <p:nvPr/>
        </p:nvSpPr>
        <p:spPr>
          <a:xfrm>
            <a:off x="1981200" y="801451"/>
            <a:ext cx="8229600" cy="610886"/>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zh-CN" sz="3200" dirty="0">
                <a:latin typeface="黑体" panose="02010609060101010101" pitchFamily="49" charset="-122"/>
                <a:ea typeface="黑体" panose="02010609060101010101" pitchFamily="49" charset="-122"/>
              </a:rPr>
              <a:t>面向</a:t>
            </a:r>
            <a:r>
              <a:rPr lang="zh-CN" altLang="en-US" sz="3200" dirty="0">
                <a:latin typeface="黑体" panose="02010609060101010101" pitchFamily="49" charset="-122"/>
                <a:ea typeface="黑体" panose="02010609060101010101" pitchFamily="49" charset="-122"/>
              </a:rPr>
              <a:t>分析</a:t>
            </a:r>
            <a:r>
              <a:rPr lang="zh-CN" altLang="zh-CN" sz="3200" dirty="0">
                <a:latin typeface="黑体" panose="02010609060101010101" pitchFamily="49" charset="-122"/>
                <a:ea typeface="黑体" panose="02010609060101010101" pitchFamily="49" charset="-122"/>
              </a:rPr>
              <a:t>型应用的关系数据库技术</a:t>
            </a:r>
            <a:endParaRPr lang="zh-CN" altLang="en-US" sz="3200" dirty="0">
              <a:latin typeface="黑体" panose="02010609060101010101" pitchFamily="49" charset="-122"/>
              <a:ea typeface="黑体" panose="02010609060101010101" pitchFamily="49" charset="-122"/>
            </a:endParaRPr>
          </a:p>
        </p:txBody>
      </p:sp>
      <p:graphicFrame>
        <p:nvGraphicFramePr>
          <p:cNvPr id="7" name="图示 6">
            <a:extLst>
              <a:ext uri="{FF2B5EF4-FFF2-40B4-BE49-F238E27FC236}">
                <a16:creationId xmlns:a16="http://schemas.microsoft.com/office/drawing/2014/main" id="{B5B83657-CADC-44CE-A01E-FD37C6F34E04}"/>
              </a:ext>
            </a:extLst>
          </p:cNvPr>
          <p:cNvGraphicFramePr/>
          <p:nvPr>
            <p:extLst>
              <p:ext uri="{D42A27DB-BD31-4B8C-83A1-F6EECF244321}">
                <p14:modId xmlns:p14="http://schemas.microsoft.com/office/powerpoint/2010/main" val="3662387604"/>
              </p:ext>
            </p:extLst>
          </p:nvPr>
        </p:nvGraphicFramePr>
        <p:xfrm>
          <a:off x="2309622" y="1731764"/>
          <a:ext cx="7572756"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330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大数据管理技术的新格局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5" name="标题 1">
            <a:extLst>
              <a:ext uri="{FF2B5EF4-FFF2-40B4-BE49-F238E27FC236}">
                <a16:creationId xmlns:a16="http://schemas.microsoft.com/office/drawing/2014/main" id="{7AC298F1-A11A-42C3-9575-A5B424043AD2}"/>
              </a:ext>
            </a:extLst>
          </p:cNvPr>
          <p:cNvSpPr txBox="1">
            <a:spLocks/>
          </p:cNvSpPr>
          <p:nvPr/>
        </p:nvSpPr>
        <p:spPr>
          <a:xfrm>
            <a:off x="1981200" y="801451"/>
            <a:ext cx="8229600" cy="610886"/>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zh-CN" sz="3200" dirty="0">
                <a:latin typeface="黑体" panose="02010609060101010101" pitchFamily="49" charset="-122"/>
                <a:ea typeface="黑体" panose="02010609060101010101" pitchFamily="49" charset="-122"/>
              </a:rPr>
              <a:t>面向</a:t>
            </a:r>
            <a:r>
              <a:rPr lang="zh-CN" altLang="en-US" sz="3200" dirty="0">
                <a:latin typeface="黑体" panose="02010609060101010101" pitchFamily="49" charset="-122"/>
                <a:ea typeface="黑体" panose="02010609060101010101" pitchFamily="49" charset="-122"/>
              </a:rPr>
              <a:t>操作</a:t>
            </a:r>
            <a:r>
              <a:rPr lang="zh-CN" altLang="zh-CN" sz="3200" dirty="0">
                <a:latin typeface="黑体" panose="02010609060101010101" pitchFamily="49" charset="-122"/>
                <a:ea typeface="黑体" panose="02010609060101010101" pitchFamily="49" charset="-122"/>
              </a:rPr>
              <a:t>型应用的</a:t>
            </a:r>
            <a:r>
              <a:rPr lang="en-US" altLang="zh-CN" sz="3200" dirty="0">
                <a:latin typeface="黑体" panose="02010609060101010101" pitchFamily="49" charset="-122"/>
                <a:ea typeface="黑体" panose="02010609060101010101" pitchFamily="49" charset="-122"/>
              </a:rPr>
              <a:t> </a:t>
            </a:r>
            <a:r>
              <a:rPr lang="en-US" altLang="zh-CN" sz="3200" dirty="0">
                <a:latin typeface="Calibri" panose="020F0502020204030204" pitchFamily="34" charset="0"/>
                <a:ea typeface="黑体" panose="02010609060101010101" pitchFamily="49" charset="-122"/>
                <a:cs typeface="Calibri" panose="020F0502020204030204" pitchFamily="34" charset="0"/>
              </a:rPr>
              <a:t>NoSQL</a:t>
            </a:r>
            <a:r>
              <a:rPr lang="en-US" altLang="zh-CN" sz="3200" dirty="0">
                <a:latin typeface="黑体" panose="02010609060101010101" pitchFamily="49" charset="-122"/>
                <a:ea typeface="黑体" panose="02010609060101010101" pitchFamily="49" charset="-122"/>
              </a:rPr>
              <a:t> </a:t>
            </a:r>
            <a:r>
              <a:rPr lang="zh-CN" altLang="zh-CN" sz="3200" dirty="0">
                <a:latin typeface="黑体" panose="02010609060101010101" pitchFamily="49" charset="-122"/>
                <a:ea typeface="黑体" panose="02010609060101010101" pitchFamily="49" charset="-122"/>
              </a:rPr>
              <a:t>技术</a:t>
            </a:r>
            <a:endParaRPr lang="zh-CN" altLang="en-US" sz="3200" dirty="0">
              <a:latin typeface="黑体" panose="02010609060101010101" pitchFamily="49" charset="-122"/>
              <a:ea typeface="黑体" panose="02010609060101010101" pitchFamily="49" charset="-122"/>
            </a:endParaRPr>
          </a:p>
        </p:txBody>
      </p:sp>
      <p:graphicFrame>
        <p:nvGraphicFramePr>
          <p:cNvPr id="2" name="图示 1">
            <a:extLst>
              <a:ext uri="{FF2B5EF4-FFF2-40B4-BE49-F238E27FC236}">
                <a16:creationId xmlns:a16="http://schemas.microsoft.com/office/drawing/2014/main" id="{B7E125A6-56D1-4FF6-8196-16F689FA8361}"/>
              </a:ext>
            </a:extLst>
          </p:cNvPr>
          <p:cNvGraphicFramePr/>
          <p:nvPr>
            <p:extLst>
              <p:ext uri="{D42A27DB-BD31-4B8C-83A1-F6EECF244321}">
                <p14:modId xmlns:p14="http://schemas.microsoft.com/office/powerpoint/2010/main" val="2280612976"/>
              </p:ext>
            </p:extLst>
          </p:nvPr>
        </p:nvGraphicFramePr>
        <p:xfrm>
          <a:off x="1981200" y="1591072"/>
          <a:ext cx="8229600" cy="3931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5396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大数据管理技术的新格局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sp>
        <p:nvSpPr>
          <p:cNvPr id="5" name="标题 1">
            <a:extLst>
              <a:ext uri="{FF2B5EF4-FFF2-40B4-BE49-F238E27FC236}">
                <a16:creationId xmlns:a16="http://schemas.microsoft.com/office/drawing/2014/main" id="{7AC298F1-A11A-42C3-9575-A5B424043AD2}"/>
              </a:ext>
            </a:extLst>
          </p:cNvPr>
          <p:cNvSpPr txBox="1">
            <a:spLocks/>
          </p:cNvSpPr>
          <p:nvPr/>
        </p:nvSpPr>
        <p:spPr>
          <a:xfrm>
            <a:off x="1981200" y="801451"/>
            <a:ext cx="8229600" cy="610886"/>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zh-CN" sz="3200" dirty="0">
                <a:latin typeface="黑体" panose="02010609060101010101" pitchFamily="49" charset="-122"/>
                <a:ea typeface="黑体" panose="02010609060101010101" pitchFamily="49" charset="-122"/>
              </a:rPr>
              <a:t>面向</a:t>
            </a:r>
            <a:r>
              <a:rPr lang="zh-CN" altLang="en-US" sz="3200" dirty="0">
                <a:latin typeface="黑体" panose="02010609060101010101" pitchFamily="49" charset="-122"/>
                <a:ea typeface="黑体" panose="02010609060101010101" pitchFamily="49" charset="-122"/>
              </a:rPr>
              <a:t>分析</a:t>
            </a:r>
            <a:r>
              <a:rPr lang="zh-CN" altLang="zh-CN" sz="3200" dirty="0">
                <a:latin typeface="黑体" panose="02010609060101010101" pitchFamily="49" charset="-122"/>
                <a:ea typeface="黑体" panose="02010609060101010101" pitchFamily="49" charset="-122"/>
              </a:rPr>
              <a:t>型应用的</a:t>
            </a:r>
            <a:r>
              <a:rPr lang="en-US" altLang="zh-CN" sz="3200" dirty="0">
                <a:latin typeface="黑体" panose="02010609060101010101" pitchFamily="49" charset="-122"/>
                <a:ea typeface="黑体" panose="02010609060101010101" pitchFamily="49" charset="-122"/>
              </a:rPr>
              <a:t> </a:t>
            </a:r>
            <a:r>
              <a:rPr lang="en-US" altLang="zh-CN" sz="3200" dirty="0">
                <a:latin typeface="Calibri" panose="020F0502020204030204" pitchFamily="34" charset="0"/>
                <a:ea typeface="黑体" panose="02010609060101010101" pitchFamily="49" charset="-122"/>
                <a:cs typeface="Calibri" panose="020F0502020204030204" pitchFamily="34" charset="0"/>
              </a:rPr>
              <a:t>NoSQL</a:t>
            </a:r>
            <a:r>
              <a:rPr lang="en-US" altLang="zh-CN" sz="3200" dirty="0">
                <a:latin typeface="黑体" panose="02010609060101010101" pitchFamily="49" charset="-122"/>
                <a:ea typeface="黑体" panose="02010609060101010101" pitchFamily="49" charset="-122"/>
              </a:rPr>
              <a:t> </a:t>
            </a:r>
            <a:r>
              <a:rPr lang="zh-CN" altLang="zh-CN" sz="3200" dirty="0">
                <a:latin typeface="黑体" panose="02010609060101010101" pitchFamily="49" charset="-122"/>
                <a:ea typeface="黑体" panose="02010609060101010101" pitchFamily="49" charset="-122"/>
              </a:rPr>
              <a:t>技术</a:t>
            </a:r>
            <a:endParaRPr lang="zh-CN" altLang="en-US" sz="3200" dirty="0">
              <a:latin typeface="黑体" panose="02010609060101010101" pitchFamily="49" charset="-122"/>
              <a:ea typeface="黑体" panose="02010609060101010101" pitchFamily="49" charset="-122"/>
            </a:endParaRPr>
          </a:p>
        </p:txBody>
      </p:sp>
      <p:sp>
        <p:nvSpPr>
          <p:cNvPr id="6" name="内容占位符 2">
            <a:extLst>
              <a:ext uri="{FF2B5EF4-FFF2-40B4-BE49-F238E27FC236}">
                <a16:creationId xmlns:a16="http://schemas.microsoft.com/office/drawing/2014/main" id="{32D5A545-E802-42CC-B011-6AB48D5C789C}"/>
              </a:ext>
            </a:extLst>
          </p:cNvPr>
          <p:cNvSpPr txBox="1">
            <a:spLocks/>
          </p:cNvSpPr>
          <p:nvPr/>
        </p:nvSpPr>
        <p:spPr>
          <a:xfrm>
            <a:off x="571500" y="1931002"/>
            <a:ext cx="11047476" cy="37331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600">
                <a:latin typeface="Calibri" panose="020F0502020204030204" pitchFamily="34" charset="0"/>
                <a:ea typeface="黑体" panose="02010609060101010101" pitchFamily="49" charset="-122"/>
              </a:rPr>
              <a:t>MapReduce</a:t>
            </a:r>
            <a:r>
              <a:rPr lang="zh-CN" altLang="zh-CN" sz="2600">
                <a:latin typeface="Calibri" panose="020F0502020204030204" pitchFamily="34" charset="0"/>
                <a:ea typeface="黑体" panose="02010609060101010101" pitchFamily="49" charset="-122"/>
              </a:rPr>
              <a:t>技术以其创新的设计理念、高度的扩展性和容错性，获得了学术界和工业界的青睐，围绕</a:t>
            </a:r>
            <a:r>
              <a:rPr lang="en-US" altLang="zh-CN" sz="2600">
                <a:latin typeface="Calibri" panose="020F0502020204030204" pitchFamily="34" charset="0"/>
                <a:ea typeface="黑体" panose="02010609060101010101" pitchFamily="49" charset="-122"/>
              </a:rPr>
              <a:t>MapReduce</a:t>
            </a:r>
            <a:r>
              <a:rPr lang="zh-CN" altLang="zh-CN" sz="2600">
                <a:latin typeface="Calibri" panose="020F0502020204030204" pitchFamily="34" charset="0"/>
                <a:ea typeface="黑体" panose="02010609060101010101" pitchFamily="49" charset="-122"/>
              </a:rPr>
              <a:t>的数据分析生态系统已经在几年前形成。</a:t>
            </a:r>
            <a:endParaRPr lang="en-US" altLang="zh-CN" sz="2600">
              <a:latin typeface="Calibri" panose="020F0502020204030204" pitchFamily="34" charset="0"/>
              <a:ea typeface="黑体" panose="02010609060101010101" pitchFamily="49" charset="-122"/>
            </a:endParaRPr>
          </a:p>
          <a:p>
            <a:pPr>
              <a:lnSpc>
                <a:spcPct val="110000"/>
              </a:lnSpc>
            </a:pPr>
            <a:r>
              <a:rPr lang="zh-CN" altLang="zh-CN" sz="2600">
                <a:latin typeface="Calibri" panose="020F0502020204030204" pitchFamily="34" charset="0"/>
                <a:ea typeface="黑体" panose="02010609060101010101" pitchFamily="49" charset="-122"/>
              </a:rPr>
              <a:t>为了进一步提升计算性能和数据的实时分析能力，</a:t>
            </a:r>
            <a:r>
              <a:rPr lang="en-US" altLang="zh-CN" sz="2600">
                <a:latin typeface="Calibri" panose="020F0502020204030204" pitchFamily="34" charset="0"/>
                <a:ea typeface="黑体" panose="02010609060101010101" pitchFamily="49" charset="-122"/>
              </a:rPr>
              <a:t>Hadoop</a:t>
            </a:r>
            <a:r>
              <a:rPr lang="zh-CN" altLang="zh-CN" sz="2600">
                <a:latin typeface="Calibri" panose="020F0502020204030204" pitchFamily="34" charset="0"/>
                <a:ea typeface="黑体" panose="02010609060101010101" pitchFamily="49" charset="-122"/>
              </a:rPr>
              <a:t>与内存计算模式进行混合，目前已经成为实现高实时性的大数据查询和计算分析新的趋势。这种混合计算模式之集大成者当属</a:t>
            </a:r>
            <a:r>
              <a:rPr lang="en-US" altLang="zh-CN" sz="2600">
                <a:latin typeface="Calibri" panose="020F0502020204030204" pitchFamily="34" charset="0"/>
                <a:ea typeface="黑体" panose="02010609060101010101" pitchFamily="49" charset="-122"/>
              </a:rPr>
              <a:t>UC Berkeley AMP Lab</a:t>
            </a:r>
            <a:r>
              <a:rPr lang="zh-CN" altLang="zh-CN" sz="2600">
                <a:latin typeface="Calibri" panose="020F0502020204030204" pitchFamily="34" charset="0"/>
                <a:ea typeface="黑体" panose="02010609060101010101" pitchFamily="49" charset="-122"/>
              </a:rPr>
              <a:t>开发的</a:t>
            </a:r>
            <a:r>
              <a:rPr lang="en-US" altLang="zh-CN" sz="2600">
                <a:latin typeface="Calibri" panose="020F0502020204030204" pitchFamily="34" charset="0"/>
                <a:ea typeface="黑体" panose="02010609060101010101" pitchFamily="49" charset="-122"/>
              </a:rPr>
              <a:t>Spark</a:t>
            </a:r>
            <a:r>
              <a:rPr lang="zh-CN" altLang="zh-CN" sz="2600">
                <a:latin typeface="Calibri" panose="020F0502020204030204" pitchFamily="34" charset="0"/>
                <a:ea typeface="黑体" panose="02010609060101010101" pitchFamily="49" charset="-122"/>
              </a:rPr>
              <a:t>生态系统。</a:t>
            </a:r>
            <a:endParaRPr lang="zh-CN" altLang="en-US" sz="2600"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712801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数据仓库的应用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7.3  </a:t>
            </a:r>
            <a:r>
              <a:rPr lang="zh-CN" altLang="en-US" dirty="0"/>
              <a:t>数据仓库与</a:t>
            </a:r>
            <a:r>
              <a:rPr lang="en-US" altLang="zh-CN" dirty="0"/>
              <a:t>OLAP</a:t>
            </a:r>
            <a:endParaRPr lang="zh-CN" altLang="en-US" dirty="0"/>
          </a:p>
        </p:txBody>
      </p:sp>
      <p:pic>
        <p:nvPicPr>
          <p:cNvPr id="3" name="Picture 2">
            <a:extLst>
              <a:ext uri="{FF2B5EF4-FFF2-40B4-BE49-F238E27FC236}">
                <a16:creationId xmlns:a16="http://schemas.microsoft.com/office/drawing/2014/main" id="{08394015-90C7-420E-9D16-899A67FD9743}"/>
              </a:ext>
            </a:extLst>
          </p:cNvPr>
          <p:cNvPicPr>
            <a:picLocks noChangeAspect="1" noChangeArrowheads="1"/>
          </p:cNvPicPr>
          <p:nvPr/>
        </p:nvPicPr>
        <p:blipFill>
          <a:blip r:embed="rId2" cstate="print"/>
          <a:srcRect/>
          <a:stretch>
            <a:fillRect/>
          </a:stretch>
        </p:blipFill>
        <p:spPr bwMode="auto">
          <a:xfrm>
            <a:off x="529406" y="2799967"/>
            <a:ext cx="6404794" cy="3302263"/>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692AFDAA-D8A8-4131-B27E-68B69CD06793}"/>
              </a:ext>
            </a:extLst>
          </p:cNvPr>
          <p:cNvPicPr>
            <a:picLocks noChangeAspect="1" noChangeArrowheads="1"/>
          </p:cNvPicPr>
          <p:nvPr/>
        </p:nvPicPr>
        <p:blipFill>
          <a:blip r:embed="rId3" cstate="print"/>
          <a:srcRect/>
          <a:stretch>
            <a:fillRect/>
          </a:stretch>
        </p:blipFill>
        <p:spPr bwMode="auto">
          <a:xfrm>
            <a:off x="5354183" y="754887"/>
            <a:ext cx="6502731" cy="2520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2638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CC4F00-5DA9-46CD-B831-E5C201598347}"/>
              </a:ext>
            </a:extLst>
          </p:cNvPr>
          <p:cNvSpPr>
            <a:spLocks noGrp="1"/>
          </p:cNvSpPr>
          <p:nvPr>
            <p:ph sz="quarter" idx="15"/>
          </p:nvPr>
        </p:nvSpPr>
        <p:spPr/>
        <p:txBody>
          <a:bodyPr/>
          <a:lstStyle/>
          <a:p>
            <a:endParaRPr lang="zh-CN" altLang="en-US"/>
          </a:p>
        </p:txBody>
      </p:sp>
      <p:sp>
        <p:nvSpPr>
          <p:cNvPr id="3" name="文本占位符 2">
            <a:extLst>
              <a:ext uri="{FF2B5EF4-FFF2-40B4-BE49-F238E27FC236}">
                <a16:creationId xmlns:a16="http://schemas.microsoft.com/office/drawing/2014/main" id="{B2D8013D-1348-4446-A2C1-5DFF3F983E07}"/>
              </a:ext>
            </a:extLst>
          </p:cNvPr>
          <p:cNvSpPr>
            <a:spLocks noGrp="1"/>
          </p:cNvSpPr>
          <p:nvPr>
            <p:ph type="body" sz="quarter" idx="14"/>
          </p:nvPr>
        </p:nvSpPr>
        <p:spPr/>
        <p:txBody>
          <a:bodyPr/>
          <a:lstStyle/>
          <a:p>
            <a:endParaRPr lang="zh-CN" altLang="en-US"/>
          </a:p>
        </p:txBody>
      </p:sp>
      <p:sp>
        <p:nvSpPr>
          <p:cNvPr id="4" name="文本占位符 3">
            <a:extLst>
              <a:ext uri="{FF2B5EF4-FFF2-40B4-BE49-F238E27FC236}">
                <a16:creationId xmlns:a16="http://schemas.microsoft.com/office/drawing/2014/main" id="{3434FF97-942B-4912-9CBC-4CF59F78ECA3}"/>
              </a:ext>
            </a:extLst>
          </p:cNvPr>
          <p:cNvSpPr>
            <a:spLocks noGrp="1"/>
          </p:cNvSpPr>
          <p:nvPr>
            <p:ph type="body" sz="quarter" idx="16"/>
          </p:nvPr>
        </p:nvSpPr>
        <p:spPr/>
        <p:txBody>
          <a:bodyPr/>
          <a:lstStyle/>
          <a:p>
            <a:endParaRPr lang="zh-CN" altLang="en-US"/>
          </a:p>
        </p:txBody>
      </p:sp>
      <p:pic>
        <p:nvPicPr>
          <p:cNvPr id="6" name="Picture 4">
            <a:extLst>
              <a:ext uri="{FF2B5EF4-FFF2-40B4-BE49-F238E27FC236}">
                <a16:creationId xmlns:a16="http://schemas.microsoft.com/office/drawing/2014/main" id="{C068BA85-5547-40FB-9BE7-7A3D25A09D0F}"/>
              </a:ext>
            </a:extLst>
          </p:cNvPr>
          <p:cNvPicPr>
            <a:picLocks noChangeAspect="1" noChangeArrowheads="1"/>
          </p:cNvPicPr>
          <p:nvPr/>
        </p:nvPicPr>
        <p:blipFill>
          <a:blip r:embed="rId2" cstate="print"/>
          <a:srcRect/>
          <a:stretch>
            <a:fillRect/>
          </a:stretch>
        </p:blipFill>
        <p:spPr bwMode="auto">
          <a:xfrm>
            <a:off x="0" y="-36577"/>
            <a:ext cx="12192000" cy="6957483"/>
          </a:xfrm>
          <a:prstGeom prst="rect">
            <a:avLst/>
          </a:prstGeom>
          <a:noFill/>
        </p:spPr>
      </p:pic>
    </p:spTree>
    <p:extLst>
      <p:ext uri="{BB962C8B-B14F-4D97-AF65-F5344CB8AC3E}">
        <p14:creationId xmlns:p14="http://schemas.microsoft.com/office/powerpoint/2010/main" val="840738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C0BCE5FB-76BD-443E-8249-97D7121F8490}"/>
              </a:ext>
            </a:extLst>
          </p:cNvPr>
          <p:cNvSpPr>
            <a:spLocks noGrp="1"/>
          </p:cNvSpPr>
          <p:nvPr>
            <p:ph type="pic" sz="quarter" idx="10"/>
          </p:nvPr>
        </p:nvSpPr>
        <p:spPr/>
      </p:sp>
      <p:pic>
        <p:nvPicPr>
          <p:cNvPr id="6" name="Picture 4">
            <a:extLst>
              <a:ext uri="{FF2B5EF4-FFF2-40B4-BE49-F238E27FC236}">
                <a16:creationId xmlns:a16="http://schemas.microsoft.com/office/drawing/2014/main" id="{604F203A-46C1-46BC-BC7A-D52E693CADBC}"/>
              </a:ext>
            </a:extLst>
          </p:cNvPr>
          <p:cNvPicPr>
            <a:picLocks noChangeAspect="1" noChangeArrowheads="1"/>
          </p:cNvPicPr>
          <p:nvPr/>
        </p:nvPicPr>
        <p:blipFill>
          <a:blip r:embed="rId2" cstate="print"/>
          <a:srcRect/>
          <a:stretch>
            <a:fillRect/>
          </a:stretch>
        </p:blipFill>
        <p:spPr bwMode="auto">
          <a:xfrm>
            <a:off x="1185926" y="0"/>
            <a:ext cx="9680448" cy="6789758"/>
          </a:xfrm>
          <a:prstGeom prst="rect">
            <a:avLst/>
          </a:prstGeom>
          <a:noFill/>
        </p:spPr>
      </p:pic>
    </p:spTree>
    <p:extLst>
      <p:ext uri="{BB962C8B-B14F-4D97-AF65-F5344CB8AC3E}">
        <p14:creationId xmlns:p14="http://schemas.microsoft.com/office/powerpoint/2010/main" val="1663965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dirty="0"/>
              <a:t>数据库的起源与发展</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334234"/>
            <a:ext cx="4801847" cy="755650"/>
          </a:xfrm>
        </p:spPr>
        <p:txBody>
          <a:bodyPr>
            <a:normAutofit/>
          </a:bodyPr>
          <a:lstStyle/>
          <a:p>
            <a:r>
              <a:rPr lang="zh-CN" altLang="en-US" dirty="0"/>
              <a:t>关系数据库</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3674653"/>
            <a:ext cx="4801847" cy="755650"/>
          </a:xfrm>
        </p:spPr>
        <p:txBody>
          <a:bodyPr>
            <a:normAutofit/>
          </a:bodyPr>
          <a:lstStyle/>
          <a:p>
            <a:pPr marL="0" indent="0">
              <a:buNone/>
            </a:pPr>
            <a:r>
              <a:rPr lang="zh-CN" altLang="en-US" dirty="0"/>
              <a:t>数据仓库与</a:t>
            </a:r>
            <a:r>
              <a:rPr lang="en-US" altLang="zh-CN" dirty="0"/>
              <a:t>OLAP</a:t>
            </a:r>
            <a:endParaRPr lang="zh-CN" altLang="en-US" dirty="0"/>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83002"/>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3421"/>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7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数据库系统</a:t>
            </a:r>
            <a:endParaRPr lang="zh-CN" altLang="en-US" sz="5400"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5015072"/>
            <a:ext cx="4801847" cy="755650"/>
          </a:xfrm>
        </p:spPr>
        <p:txBody>
          <a:bodyPr>
            <a:normAutofit/>
          </a:bodyPr>
          <a:lstStyle/>
          <a:p>
            <a:pPr marL="0" indent="0">
              <a:buNone/>
            </a:pPr>
            <a:r>
              <a:rPr lang="en-US" altLang="zh-CN" sz="3200" b="1" dirty="0"/>
              <a:t>SQL</a:t>
            </a:r>
            <a:r>
              <a:rPr lang="zh-CN" altLang="en-US" sz="3200" b="1" dirty="0"/>
              <a:t>语言</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5063840"/>
            <a:ext cx="741082" cy="755650"/>
          </a:xfrm>
        </p:spPr>
        <p:txBody>
          <a:bodyPr/>
          <a:lstStyle/>
          <a:p>
            <a:r>
              <a:rPr lang="en-US" altLang="zh-CN" dirty="0"/>
              <a:t>4</a:t>
            </a:r>
            <a:endParaRPr lang="zh-CN" altLang="en-US" dirty="0"/>
          </a:p>
        </p:txBody>
      </p:sp>
    </p:spTree>
    <p:extLst>
      <p:ext uri="{BB962C8B-B14F-4D97-AF65-F5344CB8AC3E}">
        <p14:creationId xmlns:p14="http://schemas.microsoft.com/office/powerpoint/2010/main" val="1866292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结构性查询语言（</a:t>
            </a:r>
            <a:r>
              <a:rPr lang="en-US" altLang="zh-CN" dirty="0"/>
              <a:t>SQL</a:t>
            </a:r>
            <a:r>
              <a:rPr lang="zh-CN" altLang="en-US" dirty="0"/>
              <a:t>）</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sp>
        <p:nvSpPr>
          <p:cNvPr id="2" name="内容占位符 2">
            <a:extLst>
              <a:ext uri="{FF2B5EF4-FFF2-40B4-BE49-F238E27FC236}">
                <a16:creationId xmlns:a16="http://schemas.microsoft.com/office/drawing/2014/main" id="{9DD84EF2-7287-4125-9824-A88BF792D5C5}"/>
              </a:ext>
            </a:extLst>
          </p:cNvPr>
          <p:cNvSpPr txBox="1">
            <a:spLocks/>
          </p:cNvSpPr>
          <p:nvPr/>
        </p:nvSpPr>
        <p:spPr>
          <a:xfrm>
            <a:off x="571500" y="1723742"/>
            <a:ext cx="11376660" cy="26685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en-US" altLang="zh-CN" sz="2400" dirty="0">
                <a:latin typeface="Calibri" panose="020F0502020204030204" pitchFamily="34" charset="0"/>
                <a:ea typeface="黑体" panose="02010609060101010101" pitchFamily="49" charset="-122"/>
              </a:rPr>
              <a:t>1974</a:t>
            </a:r>
            <a:r>
              <a:rPr lang="zh-CN" altLang="en-US" sz="2400" dirty="0">
                <a:latin typeface="Calibri" panose="020F0502020204030204" pitchFamily="34" charset="0"/>
                <a:ea typeface="黑体" panose="02010609060101010101" pitchFamily="49" charset="-122"/>
              </a:rPr>
              <a:t>年，</a:t>
            </a:r>
            <a:r>
              <a:rPr lang="en-US" altLang="zh-CN" sz="2400" dirty="0">
                <a:latin typeface="Calibri" panose="020F0502020204030204" pitchFamily="34" charset="0"/>
                <a:ea typeface="黑体" panose="02010609060101010101" pitchFamily="49" charset="-122"/>
              </a:rPr>
              <a:t>IBM</a:t>
            </a:r>
            <a:r>
              <a:rPr lang="zh-CN" altLang="en-US" sz="2400" dirty="0">
                <a:latin typeface="Calibri" panose="020F0502020204030204" pitchFamily="34" charset="0"/>
                <a:ea typeface="黑体" panose="02010609060101010101" pitchFamily="49" charset="-122"/>
              </a:rPr>
              <a:t>的</a:t>
            </a:r>
            <a:r>
              <a:rPr lang="en-US" altLang="zh-CN" sz="2400" dirty="0">
                <a:latin typeface="Calibri" panose="020F0502020204030204" pitchFamily="34" charset="0"/>
                <a:ea typeface="黑体" panose="02010609060101010101" pitchFamily="49" charset="-122"/>
              </a:rPr>
              <a:t>Boyce</a:t>
            </a:r>
            <a:r>
              <a:rPr lang="zh-CN" altLang="en-US" sz="2400" dirty="0">
                <a:latin typeface="Calibri" panose="020F0502020204030204" pitchFamily="34" charset="0"/>
                <a:ea typeface="黑体" panose="02010609060101010101" pitchFamily="49" charset="-122"/>
              </a:rPr>
              <a:t>和</a:t>
            </a:r>
            <a:r>
              <a:rPr lang="en-US" altLang="zh-CN" sz="2400" dirty="0">
                <a:latin typeface="Calibri" panose="020F0502020204030204" pitchFamily="34" charset="0"/>
                <a:ea typeface="黑体" panose="02010609060101010101" pitchFamily="49" charset="-122"/>
              </a:rPr>
              <a:t>Chamberlin</a:t>
            </a:r>
            <a:r>
              <a:rPr lang="zh-CN" altLang="en-US" sz="2400" dirty="0">
                <a:latin typeface="Calibri" panose="020F0502020204030204" pitchFamily="34" charset="0"/>
                <a:ea typeface="黑体" panose="02010609060101010101" pitchFamily="49" charset="-122"/>
              </a:rPr>
              <a:t>将</a:t>
            </a:r>
            <a:r>
              <a:rPr lang="en-US" altLang="zh-CN" sz="2400" dirty="0">
                <a:latin typeface="Calibri" panose="020F0502020204030204" pitchFamily="34" charset="0"/>
                <a:ea typeface="黑体" panose="02010609060101010101" pitchFamily="49" charset="-122"/>
              </a:rPr>
              <a:t>Codd</a:t>
            </a:r>
            <a:r>
              <a:rPr lang="zh-CN" altLang="en-US" sz="2400" dirty="0">
                <a:latin typeface="Calibri" panose="020F0502020204030204" pitchFamily="34" charset="0"/>
                <a:ea typeface="黑体" panose="02010609060101010101" pitchFamily="49" charset="-122"/>
              </a:rPr>
              <a:t>关系数据库的</a:t>
            </a:r>
            <a:r>
              <a:rPr lang="en-US" altLang="zh-CN" sz="2400" dirty="0">
                <a:latin typeface="Calibri" panose="020F0502020204030204" pitchFamily="34" charset="0"/>
                <a:ea typeface="黑体" panose="02010609060101010101" pitchFamily="49" charset="-122"/>
              </a:rPr>
              <a:t>12</a:t>
            </a:r>
            <a:r>
              <a:rPr lang="zh-CN" altLang="en-US" sz="2400" dirty="0">
                <a:latin typeface="Calibri" panose="020F0502020204030204" pitchFamily="34" charset="0"/>
                <a:ea typeface="黑体" panose="02010609060101010101" pitchFamily="49" charset="-122"/>
              </a:rPr>
              <a:t>条准则的数学定义以简单的关键字语法表现出来，里程碑式地提出了</a:t>
            </a:r>
            <a:r>
              <a:rPr lang="en-US" altLang="zh-CN" sz="2400" dirty="0">
                <a:solidFill>
                  <a:srgbClr val="C00000"/>
                </a:solidFill>
                <a:latin typeface="Calibri" panose="020F0502020204030204" pitchFamily="34" charset="0"/>
                <a:ea typeface="黑体" panose="02010609060101010101" pitchFamily="49" charset="-122"/>
              </a:rPr>
              <a:t>SQL</a:t>
            </a:r>
            <a:r>
              <a:rPr lang="zh-CN" altLang="en-US" sz="2400" dirty="0">
                <a:solidFill>
                  <a:srgbClr val="C00000"/>
                </a:solidFill>
                <a:latin typeface="Calibri" panose="020F0502020204030204" pitchFamily="34" charset="0"/>
                <a:ea typeface="黑体" panose="02010609060101010101" pitchFamily="49" charset="-122"/>
              </a:rPr>
              <a:t>（</a:t>
            </a:r>
            <a:r>
              <a:rPr lang="en-US" altLang="zh-CN" sz="2400" dirty="0">
                <a:solidFill>
                  <a:srgbClr val="C00000"/>
                </a:solidFill>
                <a:latin typeface="Calibri" panose="020F0502020204030204" pitchFamily="34" charset="0"/>
                <a:ea typeface="黑体" panose="02010609060101010101" pitchFamily="49" charset="-122"/>
              </a:rPr>
              <a:t>Structured Query Language</a:t>
            </a:r>
            <a:r>
              <a:rPr lang="zh-CN" altLang="en-US" sz="2400" dirty="0">
                <a:solidFill>
                  <a:srgbClr val="C00000"/>
                </a:solidFill>
                <a:latin typeface="Calibri" panose="020F0502020204030204" pitchFamily="34" charset="0"/>
                <a:ea typeface="黑体" panose="02010609060101010101" pitchFamily="49" charset="-122"/>
              </a:rPr>
              <a:t>）</a:t>
            </a:r>
            <a:r>
              <a:rPr lang="zh-CN" altLang="en-US" sz="2400" dirty="0">
                <a:latin typeface="Calibri" panose="020F0502020204030204" pitchFamily="34" charset="0"/>
                <a:ea typeface="黑体" panose="02010609060101010101" pitchFamily="49" charset="-122"/>
              </a:rPr>
              <a:t>语言。</a:t>
            </a:r>
            <a:endParaRPr lang="en-US" altLang="zh-CN" sz="2400" dirty="0">
              <a:latin typeface="Calibri" panose="020F0502020204030204" pitchFamily="34" charset="0"/>
              <a:ea typeface="黑体" panose="02010609060101010101" pitchFamily="49" charset="-122"/>
            </a:endParaRPr>
          </a:p>
          <a:p>
            <a:pPr>
              <a:lnSpc>
                <a:spcPct val="110000"/>
              </a:lnSpc>
              <a:spcBef>
                <a:spcPts val="600"/>
              </a:spcBef>
            </a:pPr>
            <a:r>
              <a:rPr lang="en-US" altLang="zh-CN" sz="2400" dirty="0">
                <a:latin typeface="Calibri" panose="020F0502020204030204" pitchFamily="34" charset="0"/>
                <a:ea typeface="黑体" panose="02010609060101010101" pitchFamily="49" charset="-122"/>
              </a:rPr>
              <a:t>1976</a:t>
            </a:r>
            <a:r>
              <a:rPr lang="zh-CN" altLang="en-US" sz="2400" dirty="0">
                <a:latin typeface="Calibri" panose="020F0502020204030204" pitchFamily="34" charset="0"/>
                <a:ea typeface="黑体" panose="02010609060101010101" pitchFamily="49" charset="-122"/>
              </a:rPr>
              <a:t>年</a:t>
            </a:r>
            <a:r>
              <a:rPr lang="en-US" altLang="zh-CN" sz="2400" dirty="0">
                <a:latin typeface="Calibri" panose="020F0502020204030204" pitchFamily="34" charset="0"/>
                <a:ea typeface="黑体" panose="02010609060101010101" pitchFamily="49" charset="-122"/>
              </a:rPr>
              <a:t>IBM</a:t>
            </a:r>
            <a:r>
              <a:rPr lang="zh-CN" altLang="en-US" sz="2400" dirty="0">
                <a:latin typeface="Calibri" panose="020F0502020204030204" pitchFamily="34" charset="0"/>
                <a:ea typeface="黑体" panose="02010609060101010101" pitchFamily="49" charset="-122"/>
              </a:rPr>
              <a:t>的</a:t>
            </a:r>
            <a:r>
              <a:rPr lang="en-US" altLang="zh-CN" sz="2400" dirty="0">
                <a:latin typeface="Calibri" panose="020F0502020204030204" pitchFamily="34" charset="0"/>
                <a:ea typeface="黑体" panose="02010609060101010101" pitchFamily="49" charset="-122"/>
              </a:rPr>
              <a:t>Codd</a:t>
            </a:r>
            <a:r>
              <a:rPr lang="zh-CN" altLang="en-US" sz="2400" dirty="0">
                <a:latin typeface="Calibri" panose="020F0502020204030204" pitchFamily="34" charset="0"/>
                <a:ea typeface="黑体" panose="02010609060101010101" pitchFamily="49" charset="-122"/>
              </a:rPr>
              <a:t>发表了一篇里程碑的论文“</a:t>
            </a:r>
            <a:r>
              <a:rPr lang="en-US" altLang="zh-CN" sz="2400" dirty="0">
                <a:latin typeface="Calibri" panose="020F0502020204030204" pitchFamily="34" charset="0"/>
                <a:ea typeface="黑体" panose="02010609060101010101" pitchFamily="49" charset="-122"/>
              </a:rPr>
              <a:t>R</a:t>
            </a:r>
            <a:r>
              <a:rPr lang="zh-CN" altLang="en-US" sz="2400" dirty="0">
                <a:latin typeface="Calibri" panose="020F0502020204030204" pitchFamily="34" charset="0"/>
                <a:ea typeface="黑体" panose="02010609060101010101" pitchFamily="49" charset="-122"/>
              </a:rPr>
              <a:t>系统：数据库关系理论”，介绍了关系数据库理论和查询语言</a:t>
            </a:r>
            <a:r>
              <a:rPr lang="en-US" altLang="zh-CN" sz="2400" dirty="0">
                <a:latin typeface="Calibri" panose="020F0502020204030204" pitchFamily="34" charset="0"/>
                <a:ea typeface="黑体" panose="02010609060101010101" pitchFamily="49" charset="-122"/>
              </a:rPr>
              <a:t>SQL</a:t>
            </a:r>
            <a:r>
              <a:rPr lang="zh-CN" altLang="en-US" sz="2400" dirty="0">
                <a:latin typeface="Calibri" panose="020F0502020204030204" pitchFamily="34" charset="0"/>
                <a:ea typeface="黑体" panose="02010609060101010101" pitchFamily="49" charset="-122"/>
              </a:rPr>
              <a:t>。</a:t>
            </a:r>
            <a:endParaRPr lang="en-US" altLang="zh-CN" sz="2400" dirty="0">
              <a:latin typeface="Calibri" panose="020F0502020204030204" pitchFamily="34" charset="0"/>
              <a:ea typeface="黑体" panose="02010609060101010101" pitchFamily="49" charset="-122"/>
            </a:endParaRPr>
          </a:p>
          <a:p>
            <a:pPr>
              <a:lnSpc>
                <a:spcPct val="110000"/>
              </a:lnSpc>
              <a:spcBef>
                <a:spcPts val="600"/>
              </a:spcBef>
            </a:pPr>
            <a:r>
              <a:rPr lang="zh-CN" altLang="en-US" sz="2400" dirty="0">
                <a:latin typeface="Calibri" panose="020F0502020204030204" pitchFamily="34" charset="0"/>
                <a:ea typeface="黑体" panose="02010609060101010101" pitchFamily="49" charset="-122"/>
              </a:rPr>
              <a:t>随后，</a:t>
            </a:r>
            <a:r>
              <a:rPr lang="en-US" altLang="zh-CN" sz="2400" dirty="0">
                <a:latin typeface="Calibri" panose="020F0502020204030204" pitchFamily="34" charset="0"/>
                <a:ea typeface="黑体" panose="02010609060101010101" pitchFamily="49" charset="-122"/>
              </a:rPr>
              <a:t>Oracle</a:t>
            </a:r>
            <a:r>
              <a:rPr lang="zh-CN" altLang="en-US" sz="2400" dirty="0">
                <a:latin typeface="Calibri" panose="020F0502020204030204" pitchFamily="34" charset="0"/>
                <a:ea typeface="黑体" panose="02010609060101010101" pitchFamily="49" charset="-122"/>
              </a:rPr>
              <a:t>的创始人</a:t>
            </a:r>
            <a:r>
              <a:rPr lang="en-US" altLang="zh-CN" sz="2400" dirty="0">
                <a:latin typeface="Calibri" panose="020F0502020204030204" pitchFamily="34" charset="0"/>
                <a:ea typeface="黑体" panose="02010609060101010101" pitchFamily="49" charset="-122"/>
              </a:rPr>
              <a:t>Larry Ellison</a:t>
            </a:r>
            <a:r>
              <a:rPr lang="zh-CN" altLang="en-US" sz="2400" dirty="0">
                <a:latin typeface="Calibri" panose="020F0502020204030204" pitchFamily="34" charset="0"/>
                <a:ea typeface="黑体" panose="02010609060101010101" pitchFamily="49" charset="-122"/>
              </a:rPr>
              <a:t>仔细地阅读了这篇文章，几个月后，</a:t>
            </a:r>
            <a:r>
              <a:rPr lang="en-US" altLang="zh-CN" sz="2400" dirty="0">
                <a:latin typeface="Calibri" panose="020F0502020204030204" pitchFamily="34" charset="0"/>
                <a:ea typeface="黑体" panose="02010609060101010101" pitchFamily="49" charset="-122"/>
              </a:rPr>
              <a:t>Ellison</a:t>
            </a:r>
            <a:r>
              <a:rPr lang="zh-CN" altLang="en-US" sz="2400" dirty="0">
                <a:latin typeface="Calibri" panose="020F0502020204030204" pitchFamily="34" charset="0"/>
                <a:ea typeface="黑体" panose="02010609060101010101" pitchFamily="49" charset="-122"/>
              </a:rPr>
              <a:t>他们就开发了</a:t>
            </a:r>
            <a:r>
              <a:rPr lang="en-US" altLang="zh-CN" sz="2400" dirty="0">
                <a:latin typeface="Calibri" panose="020F0502020204030204" pitchFamily="34" charset="0"/>
                <a:ea typeface="黑体" panose="02010609060101010101" pitchFamily="49" charset="-122"/>
              </a:rPr>
              <a:t>Oracle 1.0</a:t>
            </a:r>
            <a:r>
              <a:rPr lang="zh-CN" altLang="en-US" sz="2400" dirty="0">
                <a:latin typeface="Calibri" panose="020F0502020204030204" pitchFamily="34" charset="0"/>
                <a:ea typeface="黑体" panose="02010609060101010101" pitchFamily="49" charset="-122"/>
              </a:rPr>
              <a:t>。</a:t>
            </a:r>
          </a:p>
        </p:txBody>
      </p:sp>
      <p:pic>
        <p:nvPicPr>
          <p:cNvPr id="7" name="Picture 2">
            <a:extLst>
              <a:ext uri="{FF2B5EF4-FFF2-40B4-BE49-F238E27FC236}">
                <a16:creationId xmlns:a16="http://schemas.microsoft.com/office/drawing/2014/main" id="{9D357B6C-F4B6-4295-A354-125D17768436}"/>
              </a:ext>
            </a:extLst>
          </p:cNvPr>
          <p:cNvPicPr>
            <a:picLocks noChangeAspect="1" noChangeArrowheads="1"/>
          </p:cNvPicPr>
          <p:nvPr/>
        </p:nvPicPr>
        <p:blipFill>
          <a:blip r:embed="rId2" cstate="print"/>
          <a:srcRect/>
          <a:stretch>
            <a:fillRect/>
          </a:stretch>
        </p:blipFill>
        <p:spPr bwMode="auto">
          <a:xfrm>
            <a:off x="8326078" y="4521400"/>
            <a:ext cx="3096344" cy="1048762"/>
          </a:xfrm>
          <a:prstGeom prst="rect">
            <a:avLst/>
          </a:prstGeom>
          <a:noFill/>
          <a:ln w="9525">
            <a:noFill/>
            <a:miter lim="800000"/>
            <a:headEnd/>
            <a:tailEnd/>
          </a:ln>
        </p:spPr>
      </p:pic>
    </p:spTree>
    <p:extLst>
      <p:ext uri="{BB962C8B-B14F-4D97-AF65-F5344CB8AC3E}">
        <p14:creationId xmlns:p14="http://schemas.microsoft.com/office/powerpoint/2010/main" val="808861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en-US" altLang="zh-CN" dirty="0"/>
              <a:t>SQL</a:t>
            </a:r>
            <a:r>
              <a:rPr lang="zh-CN" altLang="en-US" dirty="0"/>
              <a:t>的强大功能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graphicFrame>
        <p:nvGraphicFramePr>
          <p:cNvPr id="3" name="图示 2">
            <a:extLst>
              <a:ext uri="{FF2B5EF4-FFF2-40B4-BE49-F238E27FC236}">
                <a16:creationId xmlns:a16="http://schemas.microsoft.com/office/drawing/2014/main" id="{6CD9F322-8C23-4681-B0A5-6001D3F319FB}"/>
              </a:ext>
            </a:extLst>
          </p:cNvPr>
          <p:cNvGraphicFramePr/>
          <p:nvPr>
            <p:extLst>
              <p:ext uri="{D42A27DB-BD31-4B8C-83A1-F6EECF244321}">
                <p14:modId xmlns:p14="http://schemas.microsoft.com/office/powerpoint/2010/main" val="2900582214"/>
              </p:ext>
            </p:extLst>
          </p:nvPr>
        </p:nvGraphicFramePr>
        <p:xfrm>
          <a:off x="1189155" y="1397887"/>
          <a:ext cx="9813690" cy="4062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587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7.1</a:t>
            </a:r>
            <a:r>
              <a:rPr lang="zh-CN" altLang="en-US" dirty="0"/>
              <a:t>  数据库的起源与发展</a:t>
            </a:r>
          </a:p>
        </p:txBody>
      </p:sp>
      <p:sp>
        <p:nvSpPr>
          <p:cNvPr id="6" name="文本占位符 5">
            <a:extLst>
              <a:ext uri="{FF2B5EF4-FFF2-40B4-BE49-F238E27FC236}">
                <a16:creationId xmlns:a16="http://schemas.microsoft.com/office/drawing/2014/main" id="{C9BADF84-DFDE-4008-8D1F-68BEEC4A01F3}"/>
              </a:ext>
            </a:extLst>
          </p:cNvPr>
          <p:cNvSpPr>
            <a:spLocks noGrp="1"/>
          </p:cNvSpPr>
          <p:nvPr>
            <p:ph type="body" sz="quarter" idx="14"/>
          </p:nvPr>
        </p:nvSpPr>
        <p:spPr/>
        <p:txBody>
          <a:bodyPr/>
          <a:lstStyle/>
          <a:p>
            <a:r>
              <a:rPr lang="zh-CN" altLang="en-US" dirty="0"/>
              <a:t>数据管理系统的演变</a:t>
            </a:r>
          </a:p>
        </p:txBody>
      </p:sp>
      <p:sp>
        <p:nvSpPr>
          <p:cNvPr id="5" name="内容占位符 2">
            <a:extLst>
              <a:ext uri="{FF2B5EF4-FFF2-40B4-BE49-F238E27FC236}">
                <a16:creationId xmlns:a16="http://schemas.microsoft.com/office/drawing/2014/main" id="{3CC0FC6B-CCA9-4B5E-B32A-6BCF482C2E6E}"/>
              </a:ext>
            </a:extLst>
          </p:cNvPr>
          <p:cNvSpPr txBox="1">
            <a:spLocks/>
          </p:cNvSpPr>
          <p:nvPr/>
        </p:nvSpPr>
        <p:spPr>
          <a:xfrm>
            <a:off x="571500" y="859155"/>
            <a:ext cx="8229600" cy="51396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zh-CN" sz="3200" dirty="0">
                <a:latin typeface="Calibri" panose="020F0502020204030204" pitchFamily="34" charset="0"/>
                <a:ea typeface="黑体" panose="02010609060101010101" pitchFamily="49" charset="-122"/>
              </a:rPr>
              <a:t>穿孔纸带</a:t>
            </a:r>
            <a:endParaRPr lang="en-US" altLang="zh-CN" sz="3200" dirty="0">
              <a:latin typeface="Calibri" panose="020F0502020204030204" pitchFamily="34" charset="0"/>
              <a:ea typeface="黑体" panose="02010609060101010101" pitchFamily="49" charset="-122"/>
            </a:endParaRPr>
          </a:p>
          <a:p>
            <a:pPr>
              <a:lnSpc>
                <a:spcPct val="110000"/>
              </a:lnSpc>
            </a:pPr>
            <a:r>
              <a:rPr lang="zh-CN" altLang="zh-CN" sz="3200" dirty="0">
                <a:latin typeface="Calibri" panose="020F0502020204030204" pitchFamily="34" charset="0"/>
                <a:ea typeface="黑体" panose="02010609060101010101" pitchFamily="49" charset="-122"/>
              </a:rPr>
              <a:t>文件系统</a:t>
            </a:r>
            <a:endParaRPr lang="en-US" altLang="zh-CN" sz="3200" dirty="0">
              <a:latin typeface="Calibri" panose="020F0502020204030204" pitchFamily="34" charset="0"/>
              <a:ea typeface="黑体" panose="02010609060101010101" pitchFamily="49" charset="-122"/>
            </a:endParaRPr>
          </a:p>
          <a:p>
            <a:pPr>
              <a:lnSpc>
                <a:spcPct val="110000"/>
              </a:lnSpc>
            </a:pPr>
            <a:r>
              <a:rPr lang="zh-CN" altLang="zh-CN" sz="3200" dirty="0">
                <a:solidFill>
                  <a:srgbClr val="C00000"/>
                </a:solidFill>
                <a:latin typeface="Calibri" panose="020F0502020204030204" pitchFamily="34" charset="0"/>
                <a:ea typeface="黑体" panose="02010609060101010101" pitchFamily="49" charset="-122"/>
              </a:rPr>
              <a:t>数据库管理系统（</a:t>
            </a:r>
            <a:r>
              <a:rPr lang="en-US" altLang="zh-CN" sz="3200" dirty="0">
                <a:solidFill>
                  <a:srgbClr val="C00000"/>
                </a:solidFill>
                <a:latin typeface="Calibri" panose="020F0502020204030204" pitchFamily="34" charset="0"/>
                <a:ea typeface="黑体" panose="02010609060101010101" pitchFamily="49" charset="-122"/>
              </a:rPr>
              <a:t>DBMS</a:t>
            </a:r>
            <a:r>
              <a:rPr lang="zh-CN" altLang="zh-CN" sz="3200" dirty="0">
                <a:solidFill>
                  <a:srgbClr val="C00000"/>
                </a:solidFill>
                <a:latin typeface="Calibri" panose="020F0502020204030204" pitchFamily="34" charset="0"/>
                <a:ea typeface="黑体" panose="02010609060101010101" pitchFamily="49" charset="-122"/>
              </a:rPr>
              <a:t>）</a:t>
            </a:r>
            <a:endParaRPr lang="en-US" altLang="zh-CN" sz="3200" dirty="0">
              <a:solidFill>
                <a:srgbClr val="C00000"/>
              </a:solidFill>
              <a:latin typeface="Calibri" panose="020F0502020204030204" pitchFamily="34" charset="0"/>
              <a:ea typeface="黑体" panose="02010609060101010101" pitchFamily="49" charset="-122"/>
            </a:endParaRPr>
          </a:p>
          <a:p>
            <a:pPr lvl="1">
              <a:lnSpc>
                <a:spcPct val="110000"/>
              </a:lnSpc>
            </a:pPr>
            <a:r>
              <a:rPr lang="zh-CN" altLang="zh-CN" sz="2800" dirty="0">
                <a:latin typeface="Calibri" panose="020F0502020204030204" pitchFamily="34" charset="0"/>
                <a:ea typeface="黑体" panose="02010609060101010101" pitchFamily="49" charset="-122"/>
              </a:rPr>
              <a:t>网状数据库</a:t>
            </a:r>
            <a:r>
              <a:rPr lang="zh-CN" altLang="en-US" sz="2800" dirty="0">
                <a:latin typeface="Calibri" panose="020F0502020204030204" pitchFamily="34" charset="0"/>
                <a:ea typeface="黑体" panose="02010609060101010101" pitchFamily="49" charset="-122"/>
              </a:rPr>
              <a:t>、</a:t>
            </a:r>
            <a:r>
              <a:rPr lang="zh-CN" altLang="zh-CN" sz="2800" dirty="0">
                <a:latin typeface="Calibri" panose="020F0502020204030204" pitchFamily="34" charset="0"/>
                <a:ea typeface="黑体" panose="02010609060101010101" pitchFamily="49" charset="-122"/>
              </a:rPr>
              <a:t>层次数据库</a:t>
            </a:r>
            <a:r>
              <a:rPr lang="zh-CN" altLang="en-US" sz="2800" dirty="0">
                <a:latin typeface="Calibri" panose="020F0502020204030204" pitchFamily="34" charset="0"/>
                <a:ea typeface="黑体" panose="02010609060101010101" pitchFamily="49" charset="-122"/>
              </a:rPr>
              <a:t>、</a:t>
            </a:r>
            <a:r>
              <a:rPr lang="zh-CN" altLang="zh-CN" sz="2800" dirty="0">
                <a:latin typeface="Calibri" panose="020F0502020204030204" pitchFamily="34" charset="0"/>
                <a:ea typeface="黑体" panose="02010609060101010101" pitchFamily="49" charset="-122"/>
              </a:rPr>
              <a:t>关系数据库</a:t>
            </a:r>
            <a:endParaRPr lang="zh-CN" altLang="en-US" sz="2800" dirty="0">
              <a:latin typeface="Calibri" panose="020F0502020204030204" pitchFamily="34" charset="0"/>
              <a:ea typeface="黑体" panose="02010609060101010101" pitchFamily="49" charset="-122"/>
            </a:endParaRPr>
          </a:p>
          <a:p>
            <a:pPr>
              <a:lnSpc>
                <a:spcPct val="110000"/>
              </a:lnSpc>
            </a:pPr>
            <a:r>
              <a:rPr lang="zh-CN" altLang="zh-CN" sz="3200" dirty="0">
                <a:latin typeface="Calibri" panose="020F0502020204030204" pitchFamily="34" charset="0"/>
                <a:ea typeface="黑体" panose="02010609060101010101" pitchFamily="49" charset="-122"/>
              </a:rPr>
              <a:t>面向对象数据库</a:t>
            </a:r>
            <a:endParaRPr lang="en-US" altLang="zh-CN" sz="3200" dirty="0">
              <a:latin typeface="Calibri" panose="020F0502020204030204" pitchFamily="34" charset="0"/>
              <a:ea typeface="黑体" panose="02010609060101010101" pitchFamily="49" charset="-122"/>
            </a:endParaRPr>
          </a:p>
          <a:p>
            <a:pPr>
              <a:lnSpc>
                <a:spcPct val="110000"/>
              </a:lnSpc>
            </a:pPr>
            <a:r>
              <a:rPr lang="zh-CN" altLang="en-US" sz="3200" dirty="0">
                <a:latin typeface="Calibri" panose="020F0502020204030204" pitchFamily="34" charset="0"/>
                <a:ea typeface="黑体" panose="02010609060101010101" pitchFamily="49" charset="-122"/>
              </a:rPr>
              <a:t>决策支持系统和数据仓库</a:t>
            </a:r>
            <a:endParaRPr lang="en-US" altLang="zh-CN" sz="3200" dirty="0">
              <a:latin typeface="Calibri" panose="020F0502020204030204" pitchFamily="34" charset="0"/>
              <a:ea typeface="黑体" panose="02010609060101010101" pitchFamily="49" charset="-122"/>
            </a:endParaRPr>
          </a:p>
          <a:p>
            <a:pPr>
              <a:lnSpc>
                <a:spcPct val="110000"/>
              </a:lnSpc>
            </a:pPr>
            <a:r>
              <a:rPr lang="en-US" altLang="zh-CN" sz="3200" dirty="0">
                <a:latin typeface="Calibri" panose="020F0502020204030204" pitchFamily="34" charset="0"/>
                <a:ea typeface="黑体" panose="02010609060101010101" pitchFamily="49" charset="-122"/>
              </a:rPr>
              <a:t>MPP</a:t>
            </a:r>
            <a:r>
              <a:rPr lang="zh-CN" altLang="en-US" sz="3200" dirty="0">
                <a:latin typeface="Calibri" panose="020F0502020204030204" pitchFamily="34" charset="0"/>
                <a:ea typeface="黑体" panose="02010609060101010101" pitchFamily="49" charset="-122"/>
              </a:rPr>
              <a:t>数据库</a:t>
            </a:r>
            <a:endParaRPr lang="en-US" altLang="zh-CN" sz="3200" dirty="0">
              <a:latin typeface="Calibri" panose="020F0502020204030204" pitchFamily="34" charset="0"/>
              <a:ea typeface="黑体" panose="02010609060101010101" pitchFamily="49" charset="-122"/>
            </a:endParaRPr>
          </a:p>
          <a:p>
            <a:pPr>
              <a:lnSpc>
                <a:spcPct val="110000"/>
              </a:lnSpc>
            </a:pPr>
            <a:r>
              <a:rPr lang="en-US" altLang="zh-CN" sz="3200" dirty="0">
                <a:latin typeface="Calibri" panose="020F0502020204030204" pitchFamily="34" charset="0"/>
                <a:ea typeface="黑体" panose="02010609060101010101" pitchFamily="49" charset="-122"/>
              </a:rPr>
              <a:t>Hadoop/Spark</a:t>
            </a:r>
            <a:r>
              <a:rPr lang="zh-CN" altLang="en-US" sz="3200" dirty="0">
                <a:latin typeface="Calibri" panose="020F0502020204030204" pitchFamily="34" charset="0"/>
                <a:ea typeface="黑体" panose="02010609060101010101" pitchFamily="49" charset="-122"/>
              </a:rPr>
              <a:t>生态系统</a:t>
            </a:r>
            <a:endParaRPr lang="en-US" altLang="zh-CN" sz="3200" dirty="0">
              <a:latin typeface="Calibri" panose="020F0502020204030204" pitchFamily="34" charset="0"/>
              <a:ea typeface="黑体" panose="02010609060101010101" pitchFamily="49" charset="-122"/>
            </a:endParaRPr>
          </a:p>
        </p:txBody>
      </p:sp>
      <p:pic>
        <p:nvPicPr>
          <p:cNvPr id="2" name="Picture 2">
            <a:extLst>
              <a:ext uri="{FF2B5EF4-FFF2-40B4-BE49-F238E27FC236}">
                <a16:creationId xmlns:a16="http://schemas.microsoft.com/office/drawing/2014/main" id="{ED9850EA-42EA-47A2-97CD-8D3602E066EE}"/>
              </a:ext>
            </a:extLst>
          </p:cNvPr>
          <p:cNvPicPr>
            <a:picLocks noChangeAspect="1" noChangeArrowheads="1"/>
          </p:cNvPicPr>
          <p:nvPr/>
        </p:nvPicPr>
        <p:blipFill>
          <a:blip r:embed="rId2" cstate="print"/>
          <a:srcRect/>
          <a:stretch>
            <a:fillRect/>
          </a:stretch>
        </p:blipFill>
        <p:spPr bwMode="auto">
          <a:xfrm>
            <a:off x="7593756" y="1353155"/>
            <a:ext cx="1612776" cy="1224135"/>
          </a:xfrm>
          <a:prstGeom prst="rect">
            <a:avLst/>
          </a:prstGeom>
          <a:noFill/>
          <a:ln w="9525">
            <a:noFill/>
            <a:miter lim="800000"/>
            <a:headEnd/>
            <a:tailEnd/>
          </a:ln>
        </p:spPr>
      </p:pic>
      <p:pic>
        <p:nvPicPr>
          <p:cNvPr id="3" name="Picture 3">
            <a:extLst>
              <a:ext uri="{FF2B5EF4-FFF2-40B4-BE49-F238E27FC236}">
                <a16:creationId xmlns:a16="http://schemas.microsoft.com/office/drawing/2014/main" id="{091E2313-C4E3-421A-866A-9A47CE81FC9F}"/>
              </a:ext>
            </a:extLst>
          </p:cNvPr>
          <p:cNvPicPr>
            <a:picLocks noChangeAspect="1" noChangeArrowheads="1"/>
          </p:cNvPicPr>
          <p:nvPr/>
        </p:nvPicPr>
        <p:blipFill>
          <a:blip r:embed="rId3" cstate="print"/>
          <a:srcRect/>
          <a:stretch>
            <a:fillRect/>
          </a:stretch>
        </p:blipFill>
        <p:spPr bwMode="auto">
          <a:xfrm>
            <a:off x="9335197" y="1353154"/>
            <a:ext cx="1836043" cy="1215505"/>
          </a:xfrm>
          <a:prstGeom prst="rect">
            <a:avLst/>
          </a:prstGeom>
          <a:noFill/>
          <a:ln w="9525">
            <a:noFill/>
            <a:miter lim="800000"/>
            <a:headEnd/>
            <a:tailEnd/>
          </a:ln>
        </p:spPr>
      </p:pic>
      <p:pic>
        <p:nvPicPr>
          <p:cNvPr id="9" name="Picture 4">
            <a:extLst>
              <a:ext uri="{FF2B5EF4-FFF2-40B4-BE49-F238E27FC236}">
                <a16:creationId xmlns:a16="http://schemas.microsoft.com/office/drawing/2014/main" id="{F1BF380B-2A60-4B79-8361-86C228593310}"/>
              </a:ext>
            </a:extLst>
          </p:cNvPr>
          <p:cNvPicPr>
            <a:picLocks noChangeAspect="1" noChangeArrowheads="1"/>
          </p:cNvPicPr>
          <p:nvPr/>
        </p:nvPicPr>
        <p:blipFill>
          <a:blip r:embed="rId4" cstate="print"/>
          <a:srcRect/>
          <a:stretch>
            <a:fillRect/>
          </a:stretch>
        </p:blipFill>
        <p:spPr bwMode="auto">
          <a:xfrm>
            <a:off x="8123492" y="2672137"/>
            <a:ext cx="1031523" cy="1031523"/>
          </a:xfrm>
          <a:prstGeom prst="rect">
            <a:avLst/>
          </a:prstGeom>
          <a:noFill/>
          <a:ln w="9525">
            <a:noFill/>
            <a:miter lim="800000"/>
            <a:headEnd/>
            <a:tailEnd/>
          </a:ln>
        </p:spPr>
      </p:pic>
      <p:pic>
        <p:nvPicPr>
          <p:cNvPr id="11" name="Picture 6">
            <a:extLst>
              <a:ext uri="{FF2B5EF4-FFF2-40B4-BE49-F238E27FC236}">
                <a16:creationId xmlns:a16="http://schemas.microsoft.com/office/drawing/2014/main" id="{CF9D7415-C7E1-421B-8483-9A852F224171}"/>
              </a:ext>
            </a:extLst>
          </p:cNvPr>
          <p:cNvPicPr>
            <a:picLocks noChangeAspect="1" noChangeArrowheads="1"/>
          </p:cNvPicPr>
          <p:nvPr/>
        </p:nvPicPr>
        <p:blipFill>
          <a:blip r:embed="rId5" cstate="print"/>
          <a:srcRect/>
          <a:stretch>
            <a:fillRect/>
          </a:stretch>
        </p:blipFill>
        <p:spPr bwMode="auto">
          <a:xfrm>
            <a:off x="9396798" y="3989630"/>
            <a:ext cx="1689555" cy="1035932"/>
          </a:xfrm>
          <a:prstGeom prst="rect">
            <a:avLst/>
          </a:prstGeom>
          <a:noFill/>
          <a:ln w="9525">
            <a:noFill/>
            <a:miter lim="800000"/>
            <a:headEnd/>
            <a:tailEnd/>
          </a:ln>
        </p:spPr>
      </p:pic>
      <p:pic>
        <p:nvPicPr>
          <p:cNvPr id="15" name="Picture 7">
            <a:extLst>
              <a:ext uri="{FF2B5EF4-FFF2-40B4-BE49-F238E27FC236}">
                <a16:creationId xmlns:a16="http://schemas.microsoft.com/office/drawing/2014/main" id="{675BD9C7-035B-409F-A1FD-584A08C8F62A}"/>
              </a:ext>
            </a:extLst>
          </p:cNvPr>
          <p:cNvPicPr>
            <a:picLocks noChangeAspect="1" noChangeArrowheads="1"/>
          </p:cNvPicPr>
          <p:nvPr/>
        </p:nvPicPr>
        <p:blipFill>
          <a:blip r:embed="rId6" cstate="print"/>
          <a:srcRect/>
          <a:stretch>
            <a:fillRect/>
          </a:stretch>
        </p:blipFill>
        <p:spPr bwMode="auto">
          <a:xfrm>
            <a:off x="9371040" y="2710774"/>
            <a:ext cx="1753949" cy="1024415"/>
          </a:xfrm>
          <a:prstGeom prst="rect">
            <a:avLst/>
          </a:prstGeom>
          <a:noFill/>
          <a:ln w="9525">
            <a:solidFill>
              <a:schemeClr val="tx1"/>
            </a:solidFill>
            <a:miter lim="800000"/>
            <a:headEnd/>
            <a:tailEnd/>
          </a:ln>
        </p:spPr>
      </p:pic>
      <p:pic>
        <p:nvPicPr>
          <p:cNvPr id="17" name="Picture 9">
            <a:extLst>
              <a:ext uri="{FF2B5EF4-FFF2-40B4-BE49-F238E27FC236}">
                <a16:creationId xmlns:a16="http://schemas.microsoft.com/office/drawing/2014/main" id="{F5BD5B84-25BD-402C-84AD-F755BED1ED04}"/>
              </a:ext>
            </a:extLst>
          </p:cNvPr>
          <p:cNvPicPr>
            <a:picLocks noChangeAspect="1" noChangeArrowheads="1"/>
          </p:cNvPicPr>
          <p:nvPr/>
        </p:nvPicPr>
        <p:blipFill>
          <a:blip r:embed="rId7" cstate="print"/>
          <a:srcRect/>
          <a:stretch>
            <a:fillRect/>
          </a:stretch>
        </p:blipFill>
        <p:spPr bwMode="auto">
          <a:xfrm>
            <a:off x="7635174" y="3836537"/>
            <a:ext cx="1702495" cy="1209517"/>
          </a:xfrm>
          <a:prstGeom prst="rect">
            <a:avLst/>
          </a:prstGeom>
          <a:noFill/>
          <a:ln w="9525">
            <a:noFill/>
            <a:miter lim="800000"/>
            <a:headEnd/>
            <a:tailEnd/>
          </a:ln>
        </p:spPr>
      </p:pic>
      <p:pic>
        <p:nvPicPr>
          <p:cNvPr id="19" name="Picture 10">
            <a:extLst>
              <a:ext uri="{FF2B5EF4-FFF2-40B4-BE49-F238E27FC236}">
                <a16:creationId xmlns:a16="http://schemas.microsoft.com/office/drawing/2014/main" id="{7733EEB0-9D2E-4FDA-AB3E-942A843F1BB4}"/>
              </a:ext>
            </a:extLst>
          </p:cNvPr>
          <p:cNvPicPr>
            <a:picLocks noChangeAspect="1" noChangeArrowheads="1"/>
          </p:cNvPicPr>
          <p:nvPr/>
        </p:nvPicPr>
        <p:blipFill>
          <a:blip r:embed="rId8" cstate="print"/>
          <a:srcRect/>
          <a:stretch>
            <a:fillRect/>
          </a:stretch>
        </p:blipFill>
        <p:spPr bwMode="auto">
          <a:xfrm>
            <a:off x="6339091" y="4015637"/>
            <a:ext cx="1269434" cy="577877"/>
          </a:xfrm>
          <a:prstGeom prst="rect">
            <a:avLst/>
          </a:prstGeom>
          <a:noFill/>
          <a:ln w="9525">
            <a:noFill/>
            <a:miter lim="800000"/>
            <a:headEnd/>
            <a:tailEnd/>
          </a:ln>
        </p:spPr>
      </p:pic>
      <p:pic>
        <p:nvPicPr>
          <p:cNvPr id="21" name="Picture 3">
            <a:extLst>
              <a:ext uri="{FF2B5EF4-FFF2-40B4-BE49-F238E27FC236}">
                <a16:creationId xmlns:a16="http://schemas.microsoft.com/office/drawing/2014/main" id="{11AD44F4-FA72-4261-9568-E821EEF0A684}"/>
              </a:ext>
            </a:extLst>
          </p:cNvPr>
          <p:cNvPicPr>
            <a:picLocks noChangeAspect="1" noChangeArrowheads="1"/>
          </p:cNvPicPr>
          <p:nvPr/>
        </p:nvPicPr>
        <p:blipFill>
          <a:blip r:embed="rId9" cstate="print"/>
          <a:srcRect/>
          <a:stretch>
            <a:fillRect/>
          </a:stretch>
        </p:blipFill>
        <p:spPr bwMode="auto">
          <a:xfrm>
            <a:off x="6477841" y="4652643"/>
            <a:ext cx="936104" cy="517558"/>
          </a:xfrm>
          <a:prstGeom prst="rect">
            <a:avLst/>
          </a:prstGeom>
          <a:noFill/>
          <a:ln w="9525">
            <a:noFill/>
            <a:miter lim="800000"/>
            <a:headEnd/>
            <a:tailEnd/>
          </a:ln>
        </p:spPr>
      </p:pic>
    </p:spTree>
    <p:extLst>
      <p:ext uri="{BB962C8B-B14F-4D97-AF65-F5344CB8AC3E}">
        <p14:creationId xmlns:p14="http://schemas.microsoft.com/office/powerpoint/2010/main" val="3824010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en-US" altLang="zh-CN" dirty="0"/>
              <a:t>SQL</a:t>
            </a:r>
            <a:r>
              <a:rPr lang="zh-CN" altLang="en-US" dirty="0"/>
              <a:t>的强大功能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pic>
        <p:nvPicPr>
          <p:cNvPr id="2" name="Picture 2">
            <a:extLst>
              <a:ext uri="{FF2B5EF4-FFF2-40B4-BE49-F238E27FC236}">
                <a16:creationId xmlns:a16="http://schemas.microsoft.com/office/drawing/2014/main" id="{DC56563A-3AD7-4BF6-AF9E-CD4787B65FFB}"/>
              </a:ext>
            </a:extLst>
          </p:cNvPr>
          <p:cNvPicPr>
            <a:picLocks noChangeAspect="1" noChangeArrowheads="1"/>
          </p:cNvPicPr>
          <p:nvPr/>
        </p:nvPicPr>
        <p:blipFill>
          <a:blip r:embed="rId2" cstate="print"/>
          <a:srcRect/>
          <a:stretch>
            <a:fillRect/>
          </a:stretch>
        </p:blipFill>
        <p:spPr bwMode="auto">
          <a:xfrm>
            <a:off x="560832" y="1380467"/>
            <a:ext cx="5510975" cy="3585034"/>
          </a:xfrm>
          <a:prstGeom prst="rect">
            <a:avLst/>
          </a:prstGeom>
          <a:noFill/>
          <a:ln w="9525">
            <a:solidFill>
              <a:schemeClr val="tx1"/>
            </a:solidFill>
            <a:miter lim="800000"/>
            <a:headEnd/>
            <a:tailEnd/>
          </a:ln>
        </p:spPr>
      </p:pic>
      <p:pic>
        <p:nvPicPr>
          <p:cNvPr id="6" name="Picture 3">
            <a:extLst>
              <a:ext uri="{FF2B5EF4-FFF2-40B4-BE49-F238E27FC236}">
                <a16:creationId xmlns:a16="http://schemas.microsoft.com/office/drawing/2014/main" id="{01E1E345-33A4-4A93-B4E4-9BE59FA129B9}"/>
              </a:ext>
            </a:extLst>
          </p:cNvPr>
          <p:cNvPicPr>
            <a:picLocks noChangeAspect="1" noChangeArrowheads="1"/>
          </p:cNvPicPr>
          <p:nvPr/>
        </p:nvPicPr>
        <p:blipFill>
          <a:blip r:embed="rId3" cstate="print"/>
          <a:srcRect/>
          <a:stretch>
            <a:fillRect/>
          </a:stretch>
        </p:blipFill>
        <p:spPr bwMode="auto">
          <a:xfrm>
            <a:off x="6481568" y="1380467"/>
            <a:ext cx="5149600" cy="3584743"/>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74290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en-US" altLang="zh-CN" dirty="0"/>
              <a:t>SQL</a:t>
            </a:r>
            <a:r>
              <a:rPr lang="zh-CN" altLang="en-US" dirty="0"/>
              <a:t>广受欢迎</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pic>
        <p:nvPicPr>
          <p:cNvPr id="3" name="Picture 2">
            <a:extLst>
              <a:ext uri="{FF2B5EF4-FFF2-40B4-BE49-F238E27FC236}">
                <a16:creationId xmlns:a16="http://schemas.microsoft.com/office/drawing/2014/main" id="{7B158FBF-5C14-41C7-82AC-6285EA82DF52}"/>
              </a:ext>
            </a:extLst>
          </p:cNvPr>
          <p:cNvPicPr>
            <a:picLocks noChangeAspect="1" noChangeArrowheads="1"/>
          </p:cNvPicPr>
          <p:nvPr/>
        </p:nvPicPr>
        <p:blipFill>
          <a:blip r:embed="rId2" cstate="print"/>
          <a:srcRect/>
          <a:stretch>
            <a:fillRect/>
          </a:stretch>
        </p:blipFill>
        <p:spPr bwMode="auto">
          <a:xfrm>
            <a:off x="7512264" y="1473485"/>
            <a:ext cx="1080120" cy="1080120"/>
          </a:xfrm>
          <a:prstGeom prst="rect">
            <a:avLst/>
          </a:prstGeom>
          <a:noFill/>
          <a:ln w="9525">
            <a:noFill/>
            <a:miter lim="800000"/>
            <a:headEnd/>
            <a:tailEnd/>
          </a:ln>
        </p:spPr>
      </p:pic>
      <p:pic>
        <p:nvPicPr>
          <p:cNvPr id="5" name="Picture 3">
            <a:extLst>
              <a:ext uri="{FF2B5EF4-FFF2-40B4-BE49-F238E27FC236}">
                <a16:creationId xmlns:a16="http://schemas.microsoft.com/office/drawing/2014/main" id="{8E8AC5EF-ABE1-44FF-9DDA-3F2A61EAA617}"/>
              </a:ext>
            </a:extLst>
          </p:cNvPr>
          <p:cNvPicPr>
            <a:picLocks noChangeAspect="1" noChangeArrowheads="1"/>
          </p:cNvPicPr>
          <p:nvPr/>
        </p:nvPicPr>
        <p:blipFill>
          <a:blip r:embed="rId3" cstate="print"/>
          <a:srcRect/>
          <a:stretch>
            <a:fillRect/>
          </a:stretch>
        </p:blipFill>
        <p:spPr bwMode="auto">
          <a:xfrm>
            <a:off x="1813173" y="1650180"/>
            <a:ext cx="1772022" cy="810925"/>
          </a:xfrm>
          <a:prstGeom prst="rect">
            <a:avLst/>
          </a:prstGeom>
          <a:noFill/>
          <a:ln w="9525">
            <a:noFill/>
            <a:miter lim="800000"/>
            <a:headEnd/>
            <a:tailEnd/>
          </a:ln>
        </p:spPr>
      </p:pic>
      <p:pic>
        <p:nvPicPr>
          <p:cNvPr id="9" name="Picture 4">
            <a:extLst>
              <a:ext uri="{FF2B5EF4-FFF2-40B4-BE49-F238E27FC236}">
                <a16:creationId xmlns:a16="http://schemas.microsoft.com/office/drawing/2014/main" id="{AB69F151-4BB6-4E36-84B0-32798A1FC055}"/>
              </a:ext>
            </a:extLst>
          </p:cNvPr>
          <p:cNvPicPr>
            <a:picLocks noChangeAspect="1" noChangeArrowheads="1"/>
          </p:cNvPicPr>
          <p:nvPr/>
        </p:nvPicPr>
        <p:blipFill>
          <a:blip r:embed="rId4" cstate="print"/>
          <a:srcRect/>
          <a:stretch>
            <a:fillRect/>
          </a:stretch>
        </p:blipFill>
        <p:spPr bwMode="auto">
          <a:xfrm>
            <a:off x="3824749" y="1452993"/>
            <a:ext cx="1206492" cy="1113086"/>
          </a:xfrm>
          <a:prstGeom prst="rect">
            <a:avLst/>
          </a:prstGeom>
          <a:noFill/>
          <a:ln w="9525">
            <a:noFill/>
            <a:miter lim="800000"/>
            <a:headEnd/>
            <a:tailEnd/>
          </a:ln>
        </p:spPr>
      </p:pic>
      <p:pic>
        <p:nvPicPr>
          <p:cNvPr id="13" name="Picture 6">
            <a:extLst>
              <a:ext uri="{FF2B5EF4-FFF2-40B4-BE49-F238E27FC236}">
                <a16:creationId xmlns:a16="http://schemas.microsoft.com/office/drawing/2014/main" id="{6B8A2EE4-80AC-488B-A95F-E52D078AA1FA}"/>
              </a:ext>
            </a:extLst>
          </p:cNvPr>
          <p:cNvPicPr>
            <a:picLocks noChangeAspect="1" noChangeArrowheads="1"/>
          </p:cNvPicPr>
          <p:nvPr/>
        </p:nvPicPr>
        <p:blipFill>
          <a:blip r:embed="rId5" cstate="print"/>
          <a:srcRect/>
          <a:stretch>
            <a:fillRect/>
          </a:stretch>
        </p:blipFill>
        <p:spPr bwMode="auto">
          <a:xfrm>
            <a:off x="5696957" y="1525001"/>
            <a:ext cx="1272614" cy="1060512"/>
          </a:xfrm>
          <a:prstGeom prst="rect">
            <a:avLst/>
          </a:prstGeom>
          <a:noFill/>
          <a:ln w="9525">
            <a:noFill/>
            <a:miter lim="800000"/>
            <a:headEnd/>
            <a:tailEnd/>
          </a:ln>
        </p:spPr>
      </p:pic>
      <p:pic>
        <p:nvPicPr>
          <p:cNvPr id="15" name="Picture 7">
            <a:extLst>
              <a:ext uri="{FF2B5EF4-FFF2-40B4-BE49-F238E27FC236}">
                <a16:creationId xmlns:a16="http://schemas.microsoft.com/office/drawing/2014/main" id="{5A921769-6733-4B37-A940-850C0015A743}"/>
              </a:ext>
            </a:extLst>
          </p:cNvPr>
          <p:cNvPicPr>
            <a:picLocks noChangeAspect="1" noChangeArrowheads="1"/>
          </p:cNvPicPr>
          <p:nvPr/>
        </p:nvPicPr>
        <p:blipFill>
          <a:blip r:embed="rId6" cstate="print"/>
          <a:srcRect/>
          <a:stretch>
            <a:fillRect/>
          </a:stretch>
        </p:blipFill>
        <p:spPr bwMode="auto">
          <a:xfrm>
            <a:off x="9092548" y="1203598"/>
            <a:ext cx="1156020" cy="1584176"/>
          </a:xfrm>
          <a:prstGeom prst="rect">
            <a:avLst/>
          </a:prstGeom>
          <a:noFill/>
          <a:ln w="9525">
            <a:noFill/>
            <a:miter lim="800000"/>
            <a:headEnd/>
            <a:tailEnd/>
          </a:ln>
        </p:spPr>
      </p:pic>
      <p:pic>
        <p:nvPicPr>
          <p:cNvPr id="17" name="Picture 8">
            <a:extLst>
              <a:ext uri="{FF2B5EF4-FFF2-40B4-BE49-F238E27FC236}">
                <a16:creationId xmlns:a16="http://schemas.microsoft.com/office/drawing/2014/main" id="{5895CCC7-5698-452B-844C-7012DD0B63C7}"/>
              </a:ext>
            </a:extLst>
          </p:cNvPr>
          <p:cNvPicPr>
            <a:picLocks noChangeAspect="1" noChangeArrowheads="1"/>
          </p:cNvPicPr>
          <p:nvPr/>
        </p:nvPicPr>
        <p:blipFill>
          <a:blip r:embed="rId7" cstate="print"/>
          <a:srcRect/>
          <a:stretch>
            <a:fillRect/>
          </a:stretch>
        </p:blipFill>
        <p:spPr bwMode="auto">
          <a:xfrm>
            <a:off x="2505075" y="2821145"/>
            <a:ext cx="7181850" cy="2533650"/>
          </a:xfrm>
          <a:prstGeom prst="rect">
            <a:avLst/>
          </a:prstGeom>
          <a:noFill/>
          <a:ln w="9525">
            <a:noFill/>
            <a:miter lim="800000"/>
            <a:headEnd/>
            <a:tailEnd/>
          </a:ln>
        </p:spPr>
      </p:pic>
    </p:spTree>
    <p:extLst>
      <p:ext uri="{BB962C8B-B14F-4D97-AF65-F5344CB8AC3E}">
        <p14:creationId xmlns:p14="http://schemas.microsoft.com/office/powerpoint/2010/main" val="2810530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描述数据的方法：数据模型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sp>
        <p:nvSpPr>
          <p:cNvPr id="10" name="内容占位符 2">
            <a:extLst>
              <a:ext uri="{FF2B5EF4-FFF2-40B4-BE49-F238E27FC236}">
                <a16:creationId xmlns:a16="http://schemas.microsoft.com/office/drawing/2014/main" id="{55667285-C182-4581-B812-2C71629D96BF}"/>
              </a:ext>
            </a:extLst>
          </p:cNvPr>
          <p:cNvSpPr txBox="1">
            <a:spLocks/>
          </p:cNvSpPr>
          <p:nvPr/>
        </p:nvSpPr>
        <p:spPr>
          <a:xfrm>
            <a:off x="368808" y="1328547"/>
            <a:ext cx="11454384" cy="31946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a:latin typeface="Calibri" panose="020F0502020204030204" pitchFamily="34" charset="0"/>
                <a:ea typeface="宋体" charset="-122"/>
                <a:cs typeface="Calibri" panose="020F0502020204030204" pitchFamily="34" charset="0"/>
              </a:rPr>
              <a:t>A </a:t>
            </a:r>
            <a:r>
              <a:rPr lang="en-US" altLang="zh-CN" sz="3200" i="1" u="sng">
                <a:solidFill>
                  <a:srgbClr val="FF0000"/>
                </a:solidFill>
                <a:latin typeface="Calibri" panose="020F0502020204030204" pitchFamily="34" charset="0"/>
                <a:ea typeface="宋体" charset="-122"/>
                <a:cs typeface="Calibri" panose="020F0502020204030204" pitchFamily="34" charset="0"/>
              </a:rPr>
              <a:t>data model</a:t>
            </a:r>
            <a:r>
              <a:rPr lang="en-US" altLang="zh-CN" sz="3200" i="1">
                <a:solidFill>
                  <a:srgbClr val="FF0000"/>
                </a:solidFill>
                <a:latin typeface="Calibri" panose="020F0502020204030204" pitchFamily="34" charset="0"/>
                <a:ea typeface="宋体" charset="-122"/>
                <a:cs typeface="Calibri" panose="020F0502020204030204" pitchFamily="34" charset="0"/>
              </a:rPr>
              <a:t> </a:t>
            </a:r>
            <a:r>
              <a:rPr lang="en-US" altLang="zh-CN" sz="3200">
                <a:solidFill>
                  <a:srgbClr val="FF0000"/>
                </a:solidFill>
                <a:latin typeface="Calibri" panose="020F0502020204030204" pitchFamily="34" charset="0"/>
                <a:ea typeface="宋体" charset="-122"/>
                <a:cs typeface="Calibri" panose="020F0502020204030204" pitchFamily="34" charset="0"/>
              </a:rPr>
              <a:t> </a:t>
            </a:r>
            <a:r>
              <a:rPr lang="en-US" altLang="zh-CN" sz="3200">
                <a:latin typeface="Calibri" panose="020F0502020204030204" pitchFamily="34" charset="0"/>
                <a:ea typeface="宋体" charset="-122"/>
                <a:cs typeface="Calibri" panose="020F0502020204030204" pitchFamily="34" charset="0"/>
              </a:rPr>
              <a:t>is a collection of concepts for describing data.</a:t>
            </a:r>
            <a:endParaRPr lang="en-US" altLang="zh-CN" sz="2400">
              <a:latin typeface="Calibri" panose="020F0502020204030204" pitchFamily="34" charset="0"/>
              <a:ea typeface="宋体" charset="-122"/>
              <a:cs typeface="Calibri" panose="020F0502020204030204" pitchFamily="34" charset="0"/>
            </a:endParaRPr>
          </a:p>
          <a:p>
            <a:r>
              <a:rPr lang="en-US" altLang="zh-CN" sz="3200">
                <a:latin typeface="Calibri" panose="020F0502020204030204" pitchFamily="34" charset="0"/>
                <a:ea typeface="宋体" charset="-122"/>
                <a:cs typeface="Calibri" panose="020F0502020204030204" pitchFamily="34" charset="0"/>
              </a:rPr>
              <a:t>A schema is a description of a particular collection of data, using a given data model.</a:t>
            </a:r>
          </a:p>
          <a:p>
            <a:r>
              <a:rPr lang="en-US" altLang="zh-CN" sz="3200">
                <a:latin typeface="Calibri" panose="020F0502020204030204" pitchFamily="34" charset="0"/>
                <a:ea typeface="宋体" charset="-122"/>
                <a:cs typeface="Calibri" panose="020F0502020204030204" pitchFamily="34" charset="0"/>
              </a:rPr>
              <a:t>The relational model of data is the most widely used model today.</a:t>
            </a:r>
          </a:p>
          <a:p>
            <a:pPr lvl="1"/>
            <a:r>
              <a:rPr lang="en-US" altLang="zh-CN" sz="2800">
                <a:latin typeface="Calibri" panose="020F0502020204030204" pitchFamily="34" charset="0"/>
                <a:ea typeface="宋体" charset="-122"/>
                <a:cs typeface="Calibri" panose="020F0502020204030204" pitchFamily="34" charset="0"/>
              </a:rPr>
              <a:t>Main concept:  </a:t>
            </a:r>
            <a:r>
              <a:rPr lang="en-US" altLang="zh-CN" sz="2800" i="1" u="sng">
                <a:solidFill>
                  <a:srgbClr val="FF0000"/>
                </a:solidFill>
                <a:latin typeface="Calibri" panose="020F0502020204030204" pitchFamily="34" charset="0"/>
                <a:ea typeface="宋体" charset="-122"/>
                <a:cs typeface="Calibri" panose="020F0502020204030204" pitchFamily="34" charset="0"/>
              </a:rPr>
              <a:t>relation</a:t>
            </a:r>
            <a:r>
              <a:rPr lang="en-US" altLang="zh-CN" sz="2800">
                <a:latin typeface="Calibri" panose="020F0502020204030204" pitchFamily="34" charset="0"/>
                <a:ea typeface="宋体" charset="-122"/>
                <a:cs typeface="Calibri" panose="020F0502020204030204" pitchFamily="34" charset="0"/>
              </a:rPr>
              <a:t>, basically a table with rows and columns.</a:t>
            </a:r>
          </a:p>
          <a:p>
            <a:pPr lvl="1"/>
            <a:r>
              <a:rPr lang="en-US" altLang="zh-CN" sz="2800">
                <a:latin typeface="Calibri" panose="020F0502020204030204" pitchFamily="34" charset="0"/>
                <a:ea typeface="宋体" charset="-122"/>
                <a:cs typeface="Calibri" panose="020F0502020204030204" pitchFamily="34" charset="0"/>
              </a:rPr>
              <a:t>Every relation has a </a:t>
            </a:r>
            <a:r>
              <a:rPr lang="en-US" altLang="zh-CN" sz="2800" i="1" u="sng">
                <a:solidFill>
                  <a:srgbClr val="FC0128"/>
                </a:solidFill>
                <a:latin typeface="Calibri" panose="020F0502020204030204" pitchFamily="34" charset="0"/>
                <a:ea typeface="宋体" charset="-122"/>
                <a:cs typeface="Calibri" panose="020F0502020204030204" pitchFamily="34" charset="0"/>
              </a:rPr>
              <a:t>schema</a:t>
            </a:r>
            <a:r>
              <a:rPr lang="en-US" altLang="zh-CN" sz="2800">
                <a:latin typeface="Calibri" panose="020F0502020204030204" pitchFamily="34" charset="0"/>
                <a:ea typeface="宋体" charset="-122"/>
                <a:cs typeface="Calibri" panose="020F0502020204030204" pitchFamily="34" charset="0"/>
              </a:rPr>
              <a:t>, which describes the columns, or fields.</a:t>
            </a:r>
            <a:endParaRPr lang="en-US" altLang="zh-CN" sz="2800" dirty="0">
              <a:latin typeface="Calibri" panose="020F0502020204030204" pitchFamily="34" charset="0"/>
              <a:ea typeface="宋体" charset="-122"/>
              <a:cs typeface="Calibri" panose="020F0502020204030204" pitchFamily="34" charset="0"/>
            </a:endParaRPr>
          </a:p>
        </p:txBody>
      </p:sp>
    </p:spTree>
    <p:extLst>
      <p:ext uri="{BB962C8B-B14F-4D97-AF65-F5344CB8AC3E}">
        <p14:creationId xmlns:p14="http://schemas.microsoft.com/office/powerpoint/2010/main" val="1424083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关系数据模型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pic>
        <p:nvPicPr>
          <p:cNvPr id="2" name="Picture 3">
            <a:extLst>
              <a:ext uri="{FF2B5EF4-FFF2-40B4-BE49-F238E27FC236}">
                <a16:creationId xmlns:a16="http://schemas.microsoft.com/office/drawing/2014/main" id="{192DFA87-8E4B-48FE-8F9F-E76C6766A93C}"/>
              </a:ext>
            </a:extLst>
          </p:cNvPr>
          <p:cNvPicPr>
            <a:picLocks noChangeAspect="1" noChangeArrowheads="1"/>
          </p:cNvPicPr>
          <p:nvPr/>
        </p:nvPicPr>
        <p:blipFill>
          <a:blip r:embed="rId2" cstate="print"/>
          <a:srcRect/>
          <a:stretch>
            <a:fillRect/>
          </a:stretch>
        </p:blipFill>
        <p:spPr bwMode="auto">
          <a:xfrm>
            <a:off x="2718316" y="1844130"/>
            <a:ext cx="6755367" cy="3169739"/>
          </a:xfrm>
          <a:prstGeom prst="rect">
            <a:avLst/>
          </a:prstGeom>
          <a:noFill/>
          <a:ln w="9525">
            <a:noFill/>
            <a:miter lim="800000"/>
            <a:headEnd/>
            <a:tailEnd/>
          </a:ln>
        </p:spPr>
      </p:pic>
      <p:sp>
        <p:nvSpPr>
          <p:cNvPr id="3" name="对话气泡: 矩形 2">
            <a:extLst>
              <a:ext uri="{FF2B5EF4-FFF2-40B4-BE49-F238E27FC236}">
                <a16:creationId xmlns:a16="http://schemas.microsoft.com/office/drawing/2014/main" id="{50E194CD-FF15-4FF8-B9C9-9812C3797C02}"/>
              </a:ext>
            </a:extLst>
          </p:cNvPr>
          <p:cNvSpPr/>
          <p:nvPr/>
        </p:nvSpPr>
        <p:spPr>
          <a:xfrm>
            <a:off x="5120640" y="956602"/>
            <a:ext cx="1621536" cy="701039"/>
          </a:xfrm>
          <a:prstGeom prst="wedgeRectCallout">
            <a:avLst>
              <a:gd name="adj1" fmla="val -32863"/>
              <a:gd name="adj2" fmla="val 7917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属性</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（表格的列）</a:t>
            </a:r>
          </a:p>
        </p:txBody>
      </p:sp>
      <p:sp>
        <p:nvSpPr>
          <p:cNvPr id="6" name="对话气泡: 矩形 5">
            <a:extLst>
              <a:ext uri="{FF2B5EF4-FFF2-40B4-BE49-F238E27FC236}">
                <a16:creationId xmlns:a16="http://schemas.microsoft.com/office/drawing/2014/main" id="{50EEDD14-187F-4BD1-B6FF-7E35BF896ADF}"/>
              </a:ext>
            </a:extLst>
          </p:cNvPr>
          <p:cNvSpPr/>
          <p:nvPr/>
        </p:nvSpPr>
        <p:spPr>
          <a:xfrm>
            <a:off x="1096780" y="2757969"/>
            <a:ext cx="1621536" cy="701039"/>
          </a:xfrm>
          <a:prstGeom prst="wedgeRectCallout">
            <a:avLst>
              <a:gd name="adj1" fmla="val 66385"/>
              <a:gd name="adj2" fmla="val 409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元组</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（表格的行）</a:t>
            </a:r>
          </a:p>
        </p:txBody>
      </p:sp>
      <p:sp>
        <p:nvSpPr>
          <p:cNvPr id="7" name="对话气泡: 矩形 6">
            <a:extLst>
              <a:ext uri="{FF2B5EF4-FFF2-40B4-BE49-F238E27FC236}">
                <a16:creationId xmlns:a16="http://schemas.microsoft.com/office/drawing/2014/main" id="{9538AAB4-5370-4BFC-BBCB-ACAEA1A8AB67}"/>
              </a:ext>
            </a:extLst>
          </p:cNvPr>
          <p:cNvSpPr/>
          <p:nvPr/>
        </p:nvSpPr>
        <p:spPr>
          <a:xfrm>
            <a:off x="4486655" y="5200359"/>
            <a:ext cx="1621536" cy="701039"/>
          </a:xfrm>
          <a:prstGeom prst="wedgeRectCallout">
            <a:avLst>
              <a:gd name="adj1" fmla="val 41573"/>
              <a:gd name="adj2" fmla="val -773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关系</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（二维表格）</a:t>
            </a:r>
          </a:p>
        </p:txBody>
      </p:sp>
    </p:spTree>
    <p:extLst>
      <p:ext uri="{BB962C8B-B14F-4D97-AF65-F5344CB8AC3E}">
        <p14:creationId xmlns:p14="http://schemas.microsoft.com/office/powerpoint/2010/main" val="1469243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抽象级别</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pic>
        <p:nvPicPr>
          <p:cNvPr id="5" name="Picture 2">
            <a:extLst>
              <a:ext uri="{FF2B5EF4-FFF2-40B4-BE49-F238E27FC236}">
                <a16:creationId xmlns:a16="http://schemas.microsoft.com/office/drawing/2014/main" id="{CE3B070A-21E0-4159-9499-2422E850E7BE}"/>
              </a:ext>
            </a:extLst>
          </p:cNvPr>
          <p:cNvPicPr>
            <a:picLocks noChangeAspect="1" noChangeArrowheads="1"/>
          </p:cNvPicPr>
          <p:nvPr/>
        </p:nvPicPr>
        <p:blipFill>
          <a:blip r:embed="rId2" cstate="print"/>
          <a:srcRect/>
          <a:stretch>
            <a:fillRect/>
          </a:stretch>
        </p:blipFill>
        <p:spPr bwMode="auto">
          <a:xfrm>
            <a:off x="8391525" y="1131664"/>
            <a:ext cx="2965450" cy="3816350"/>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A152FCEE-B1EC-420B-ABB9-609B469B3869}"/>
              </a:ext>
            </a:extLst>
          </p:cNvPr>
          <p:cNvSpPr txBox="1">
            <a:spLocks/>
          </p:cNvSpPr>
          <p:nvPr/>
        </p:nvSpPr>
        <p:spPr>
          <a:xfrm>
            <a:off x="571500" y="1911635"/>
            <a:ext cx="7036308"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solidFill>
                  <a:srgbClr val="C00000"/>
                </a:solidFill>
                <a:latin typeface="Calibri" panose="020F0502020204030204" pitchFamily="34" charset="0"/>
                <a:ea typeface="宋体" charset="-122"/>
                <a:cs typeface="Calibri" panose="020F0502020204030204" pitchFamily="34" charset="0"/>
              </a:rPr>
              <a:t>Views</a:t>
            </a:r>
            <a:r>
              <a:rPr lang="en-US" altLang="zh-CN" sz="2800" dirty="0">
                <a:latin typeface="Calibri" panose="020F0502020204030204" pitchFamily="34" charset="0"/>
                <a:ea typeface="宋体" charset="-122"/>
                <a:cs typeface="Calibri" panose="020F0502020204030204" pitchFamily="34" charset="0"/>
              </a:rPr>
              <a:t> describe how users see the data.        </a:t>
            </a:r>
          </a:p>
          <a:p>
            <a:r>
              <a:rPr lang="en-US" altLang="zh-CN" sz="2800" dirty="0">
                <a:solidFill>
                  <a:srgbClr val="C00000"/>
                </a:solidFill>
                <a:latin typeface="Calibri" panose="020F0502020204030204" pitchFamily="34" charset="0"/>
                <a:ea typeface="宋体" charset="-122"/>
                <a:cs typeface="Calibri" panose="020F0502020204030204" pitchFamily="34" charset="0"/>
              </a:rPr>
              <a:t>Conceptual schema </a:t>
            </a:r>
            <a:r>
              <a:rPr lang="en-US" altLang="zh-CN" sz="2800" dirty="0">
                <a:latin typeface="Calibri" panose="020F0502020204030204" pitchFamily="34" charset="0"/>
                <a:ea typeface="宋体" charset="-122"/>
                <a:cs typeface="Calibri" panose="020F0502020204030204" pitchFamily="34" charset="0"/>
              </a:rPr>
              <a:t>defines logical structure</a:t>
            </a:r>
          </a:p>
          <a:p>
            <a:r>
              <a:rPr lang="en-US" altLang="zh-CN" sz="2800" dirty="0">
                <a:solidFill>
                  <a:srgbClr val="C00000"/>
                </a:solidFill>
                <a:latin typeface="Calibri" panose="020F0502020204030204" pitchFamily="34" charset="0"/>
                <a:ea typeface="宋体" charset="-122"/>
                <a:cs typeface="Calibri" panose="020F0502020204030204" pitchFamily="34" charset="0"/>
              </a:rPr>
              <a:t>Physical schema </a:t>
            </a:r>
            <a:r>
              <a:rPr lang="en-US" altLang="zh-CN" sz="2800" dirty="0">
                <a:latin typeface="Calibri" panose="020F0502020204030204" pitchFamily="34" charset="0"/>
                <a:ea typeface="宋体" charset="-122"/>
                <a:cs typeface="Calibri" panose="020F0502020204030204" pitchFamily="34" charset="0"/>
              </a:rPr>
              <a:t>describes the files and indexes used.</a:t>
            </a:r>
          </a:p>
          <a:p>
            <a:pPr>
              <a:buFontTx/>
              <a:buNone/>
            </a:pPr>
            <a:r>
              <a:rPr lang="en-US" altLang="zh-CN" sz="2800" dirty="0">
                <a:latin typeface="Calibri" panose="020F0502020204030204" pitchFamily="34" charset="0"/>
                <a:ea typeface="宋体" charset="-122"/>
                <a:cs typeface="Calibri" panose="020F0502020204030204" pitchFamily="34" charset="0"/>
              </a:rPr>
              <a:t>    (sometimes called the </a:t>
            </a:r>
            <a:r>
              <a:rPr lang="en-US" altLang="zh-CN" sz="2800" dirty="0">
                <a:solidFill>
                  <a:srgbClr val="C00000"/>
                </a:solidFill>
                <a:latin typeface="Calibri" panose="020F0502020204030204" pitchFamily="34" charset="0"/>
                <a:ea typeface="宋体" charset="-122"/>
                <a:cs typeface="Calibri" panose="020F0502020204030204" pitchFamily="34" charset="0"/>
              </a:rPr>
              <a:t>ANSI/SPARC model</a:t>
            </a:r>
            <a:r>
              <a:rPr lang="en-US" altLang="zh-CN" sz="2800" dirty="0">
                <a:latin typeface="Calibri" panose="020F0502020204030204" pitchFamily="34" charset="0"/>
                <a:ea typeface="宋体" charset="-122"/>
                <a:cs typeface="Calibri" panose="020F0502020204030204" pitchFamily="34" charset="0"/>
              </a:rPr>
              <a:t>)</a:t>
            </a:r>
          </a:p>
        </p:txBody>
      </p:sp>
    </p:spTree>
    <p:extLst>
      <p:ext uri="{BB962C8B-B14F-4D97-AF65-F5344CB8AC3E}">
        <p14:creationId xmlns:p14="http://schemas.microsoft.com/office/powerpoint/2010/main" val="1893876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抽象级别</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grpSp>
        <p:nvGrpSpPr>
          <p:cNvPr id="6" name="Group 6">
            <a:extLst>
              <a:ext uri="{FF2B5EF4-FFF2-40B4-BE49-F238E27FC236}">
                <a16:creationId xmlns:a16="http://schemas.microsoft.com/office/drawing/2014/main" id="{3AF218B7-49FC-484B-904D-2600FCF97E4E}"/>
              </a:ext>
            </a:extLst>
          </p:cNvPr>
          <p:cNvGrpSpPr>
            <a:grpSpLocks/>
          </p:cNvGrpSpPr>
          <p:nvPr/>
        </p:nvGrpSpPr>
        <p:grpSpPr bwMode="auto">
          <a:xfrm>
            <a:off x="7825233" y="1544608"/>
            <a:ext cx="3718123" cy="3355975"/>
            <a:chOff x="3176" y="1574"/>
            <a:chExt cx="2288" cy="2066"/>
          </a:xfrm>
        </p:grpSpPr>
        <p:sp>
          <p:nvSpPr>
            <p:cNvPr id="7" name="Oval 7">
              <a:extLst>
                <a:ext uri="{FF2B5EF4-FFF2-40B4-BE49-F238E27FC236}">
                  <a16:creationId xmlns:a16="http://schemas.microsoft.com/office/drawing/2014/main" id="{6F78FF54-1134-4A4D-9968-1804F03DAE73}"/>
                </a:ext>
              </a:extLst>
            </p:cNvPr>
            <p:cNvSpPr>
              <a:spLocks noChangeArrowheads="1"/>
            </p:cNvSpPr>
            <p:nvPr/>
          </p:nvSpPr>
          <p:spPr bwMode="auto">
            <a:xfrm>
              <a:off x="3992" y="2936"/>
              <a:ext cx="656" cy="128"/>
            </a:xfrm>
            <a:prstGeom prst="ellipse">
              <a:avLst/>
            </a:prstGeom>
            <a:noFill/>
            <a:ln w="25400">
              <a:solidFill>
                <a:schemeClr val="tx2"/>
              </a:solidFill>
              <a:round/>
              <a:headEnd/>
              <a:tailEnd/>
            </a:ln>
          </p:spPr>
          <p:txBody>
            <a:bodyPr wrap="none" anchor="ctr"/>
            <a:lstStyle/>
            <a:p>
              <a:pPr algn="ctr"/>
              <a:endParaRPr lang="zh-CN" altLang="en-US"/>
            </a:p>
          </p:txBody>
        </p:sp>
        <p:sp>
          <p:nvSpPr>
            <p:cNvPr id="8" name="Line 8">
              <a:extLst>
                <a:ext uri="{FF2B5EF4-FFF2-40B4-BE49-F238E27FC236}">
                  <a16:creationId xmlns:a16="http://schemas.microsoft.com/office/drawing/2014/main" id="{010B2F32-31CC-4E05-AC14-3FAC4B430B21}"/>
                </a:ext>
              </a:extLst>
            </p:cNvPr>
            <p:cNvSpPr>
              <a:spLocks noChangeShapeType="1"/>
            </p:cNvSpPr>
            <p:nvPr/>
          </p:nvSpPr>
          <p:spPr bwMode="auto">
            <a:xfrm>
              <a:off x="3982" y="2997"/>
              <a:ext cx="2" cy="603"/>
            </a:xfrm>
            <a:prstGeom prst="line">
              <a:avLst/>
            </a:prstGeom>
            <a:noFill/>
            <a:ln w="25400">
              <a:solidFill>
                <a:schemeClr val="tx2"/>
              </a:solidFill>
              <a:round/>
              <a:headEnd type="none" w="sm" len="sm"/>
              <a:tailEnd type="none" w="sm" len="sm"/>
            </a:ln>
          </p:spPr>
          <p:txBody>
            <a:bodyPr wrap="none" anchor="ctr"/>
            <a:lstStyle/>
            <a:p>
              <a:pPr algn="ctr"/>
              <a:endParaRPr lang="zh-CN" altLang="en-US"/>
            </a:p>
          </p:txBody>
        </p:sp>
        <p:sp>
          <p:nvSpPr>
            <p:cNvPr id="9" name="Oval 9">
              <a:extLst>
                <a:ext uri="{FF2B5EF4-FFF2-40B4-BE49-F238E27FC236}">
                  <a16:creationId xmlns:a16="http://schemas.microsoft.com/office/drawing/2014/main" id="{95D89F07-2738-4825-A6F7-A719D7762881}"/>
                </a:ext>
              </a:extLst>
            </p:cNvPr>
            <p:cNvSpPr>
              <a:spLocks noChangeArrowheads="1"/>
            </p:cNvSpPr>
            <p:nvPr/>
          </p:nvSpPr>
          <p:spPr bwMode="auto">
            <a:xfrm>
              <a:off x="3992" y="3512"/>
              <a:ext cx="656" cy="128"/>
            </a:xfrm>
            <a:prstGeom prst="ellipse">
              <a:avLst/>
            </a:prstGeom>
            <a:noFill/>
            <a:ln w="25400">
              <a:solidFill>
                <a:schemeClr val="tx2"/>
              </a:solidFill>
              <a:round/>
              <a:headEnd/>
              <a:tailEnd/>
            </a:ln>
          </p:spPr>
          <p:txBody>
            <a:bodyPr wrap="none" anchor="ctr"/>
            <a:lstStyle/>
            <a:p>
              <a:pPr algn="ctr"/>
              <a:endParaRPr lang="zh-CN" altLang="en-US"/>
            </a:p>
          </p:txBody>
        </p:sp>
        <p:sp>
          <p:nvSpPr>
            <p:cNvPr id="12" name="Line 10">
              <a:extLst>
                <a:ext uri="{FF2B5EF4-FFF2-40B4-BE49-F238E27FC236}">
                  <a16:creationId xmlns:a16="http://schemas.microsoft.com/office/drawing/2014/main" id="{32E7D670-CD9D-46D7-9D99-0686F62F3187}"/>
                </a:ext>
              </a:extLst>
            </p:cNvPr>
            <p:cNvSpPr>
              <a:spLocks noChangeShapeType="1"/>
            </p:cNvSpPr>
            <p:nvPr/>
          </p:nvSpPr>
          <p:spPr bwMode="auto">
            <a:xfrm>
              <a:off x="4656" y="3024"/>
              <a:ext cx="0" cy="528"/>
            </a:xfrm>
            <a:prstGeom prst="line">
              <a:avLst/>
            </a:prstGeom>
            <a:noFill/>
            <a:ln w="25400">
              <a:solidFill>
                <a:schemeClr val="tx2"/>
              </a:solidFill>
              <a:round/>
              <a:headEnd type="none" w="sm" len="sm"/>
              <a:tailEnd type="none" w="sm" len="sm"/>
            </a:ln>
          </p:spPr>
          <p:txBody>
            <a:bodyPr wrap="none" anchor="ctr"/>
            <a:lstStyle/>
            <a:p>
              <a:pPr algn="ctr"/>
              <a:endParaRPr lang="zh-CN" altLang="en-US"/>
            </a:p>
          </p:txBody>
        </p:sp>
        <p:sp>
          <p:nvSpPr>
            <p:cNvPr id="13" name="Rectangle 11">
              <a:extLst>
                <a:ext uri="{FF2B5EF4-FFF2-40B4-BE49-F238E27FC236}">
                  <a16:creationId xmlns:a16="http://schemas.microsoft.com/office/drawing/2014/main" id="{1C6E4BA1-48DC-49EC-BC6E-93F8CAF6F85A}"/>
                </a:ext>
              </a:extLst>
            </p:cNvPr>
            <p:cNvSpPr>
              <a:spLocks noChangeArrowheads="1"/>
            </p:cNvSpPr>
            <p:nvPr/>
          </p:nvSpPr>
          <p:spPr bwMode="auto">
            <a:xfrm>
              <a:off x="3814" y="2534"/>
              <a:ext cx="1043"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Physical Schema</a:t>
              </a:r>
            </a:p>
          </p:txBody>
        </p:sp>
        <p:sp>
          <p:nvSpPr>
            <p:cNvPr id="14" name="Rectangle 12">
              <a:extLst>
                <a:ext uri="{FF2B5EF4-FFF2-40B4-BE49-F238E27FC236}">
                  <a16:creationId xmlns:a16="http://schemas.microsoft.com/office/drawing/2014/main" id="{DF181172-3378-4936-B254-28ED7106F83B}"/>
                </a:ext>
              </a:extLst>
            </p:cNvPr>
            <p:cNvSpPr>
              <a:spLocks noChangeArrowheads="1"/>
            </p:cNvSpPr>
            <p:nvPr/>
          </p:nvSpPr>
          <p:spPr bwMode="auto">
            <a:xfrm>
              <a:off x="3697" y="2102"/>
              <a:ext cx="1241"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Conceptual Schema</a:t>
              </a:r>
            </a:p>
          </p:txBody>
        </p:sp>
        <p:sp>
          <p:nvSpPr>
            <p:cNvPr id="15" name="Rectangle 13">
              <a:extLst>
                <a:ext uri="{FF2B5EF4-FFF2-40B4-BE49-F238E27FC236}">
                  <a16:creationId xmlns:a16="http://schemas.microsoft.com/office/drawing/2014/main" id="{AAF3C2AF-30F9-4AB4-BAC7-A38CBF44863E}"/>
                </a:ext>
              </a:extLst>
            </p:cNvPr>
            <p:cNvSpPr>
              <a:spLocks noChangeArrowheads="1"/>
            </p:cNvSpPr>
            <p:nvPr/>
          </p:nvSpPr>
          <p:spPr bwMode="auto">
            <a:xfrm>
              <a:off x="3252" y="1574"/>
              <a:ext cx="498"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View 1</a:t>
              </a:r>
            </a:p>
          </p:txBody>
        </p:sp>
        <p:sp>
          <p:nvSpPr>
            <p:cNvPr id="16" name="Rectangle 14">
              <a:extLst>
                <a:ext uri="{FF2B5EF4-FFF2-40B4-BE49-F238E27FC236}">
                  <a16:creationId xmlns:a16="http://schemas.microsoft.com/office/drawing/2014/main" id="{34431288-4CE7-4EB3-B1C6-1223D8107C91}"/>
                </a:ext>
              </a:extLst>
            </p:cNvPr>
            <p:cNvSpPr>
              <a:spLocks noChangeArrowheads="1"/>
            </p:cNvSpPr>
            <p:nvPr/>
          </p:nvSpPr>
          <p:spPr bwMode="auto">
            <a:xfrm>
              <a:off x="4068" y="1574"/>
              <a:ext cx="498"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View 2</a:t>
              </a:r>
            </a:p>
          </p:txBody>
        </p:sp>
        <p:sp>
          <p:nvSpPr>
            <p:cNvPr id="17" name="Rectangle 15">
              <a:extLst>
                <a:ext uri="{FF2B5EF4-FFF2-40B4-BE49-F238E27FC236}">
                  <a16:creationId xmlns:a16="http://schemas.microsoft.com/office/drawing/2014/main" id="{424AA11E-3019-4887-B0A9-1A6939CABA0D}"/>
                </a:ext>
              </a:extLst>
            </p:cNvPr>
            <p:cNvSpPr>
              <a:spLocks noChangeArrowheads="1"/>
            </p:cNvSpPr>
            <p:nvPr/>
          </p:nvSpPr>
          <p:spPr bwMode="auto">
            <a:xfrm>
              <a:off x="4886" y="1574"/>
              <a:ext cx="498"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View 3</a:t>
              </a:r>
            </a:p>
          </p:txBody>
        </p:sp>
        <p:sp>
          <p:nvSpPr>
            <p:cNvPr id="18" name="Rectangle 16">
              <a:extLst>
                <a:ext uri="{FF2B5EF4-FFF2-40B4-BE49-F238E27FC236}">
                  <a16:creationId xmlns:a16="http://schemas.microsoft.com/office/drawing/2014/main" id="{20FB1C7A-021F-499B-9B06-F73C21799934}"/>
                </a:ext>
              </a:extLst>
            </p:cNvPr>
            <p:cNvSpPr>
              <a:spLocks noChangeArrowheads="1"/>
            </p:cNvSpPr>
            <p:nvPr/>
          </p:nvSpPr>
          <p:spPr bwMode="auto">
            <a:xfrm>
              <a:off x="3176" y="1592"/>
              <a:ext cx="656"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19" name="Rectangle 17">
              <a:extLst>
                <a:ext uri="{FF2B5EF4-FFF2-40B4-BE49-F238E27FC236}">
                  <a16:creationId xmlns:a16="http://schemas.microsoft.com/office/drawing/2014/main" id="{60C2DEEB-4480-4C36-A5A5-1D1336032378}"/>
                </a:ext>
              </a:extLst>
            </p:cNvPr>
            <p:cNvSpPr>
              <a:spLocks noChangeArrowheads="1"/>
            </p:cNvSpPr>
            <p:nvPr/>
          </p:nvSpPr>
          <p:spPr bwMode="auto">
            <a:xfrm>
              <a:off x="3992" y="1592"/>
              <a:ext cx="656"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20" name="Rectangle 18">
              <a:extLst>
                <a:ext uri="{FF2B5EF4-FFF2-40B4-BE49-F238E27FC236}">
                  <a16:creationId xmlns:a16="http://schemas.microsoft.com/office/drawing/2014/main" id="{38DE9EB5-F79E-405F-BE9D-CE2A30EC9CDD}"/>
                </a:ext>
              </a:extLst>
            </p:cNvPr>
            <p:cNvSpPr>
              <a:spLocks noChangeArrowheads="1"/>
            </p:cNvSpPr>
            <p:nvPr/>
          </p:nvSpPr>
          <p:spPr bwMode="auto">
            <a:xfrm>
              <a:off x="4808" y="1592"/>
              <a:ext cx="656"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21" name="Rectangle 19">
              <a:extLst>
                <a:ext uri="{FF2B5EF4-FFF2-40B4-BE49-F238E27FC236}">
                  <a16:creationId xmlns:a16="http://schemas.microsoft.com/office/drawing/2014/main" id="{B336617B-E294-424E-A67A-BB84F6BAA670}"/>
                </a:ext>
              </a:extLst>
            </p:cNvPr>
            <p:cNvSpPr>
              <a:spLocks noChangeArrowheads="1"/>
            </p:cNvSpPr>
            <p:nvPr/>
          </p:nvSpPr>
          <p:spPr bwMode="auto">
            <a:xfrm>
              <a:off x="3464" y="2120"/>
              <a:ext cx="1760"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22" name="Rectangle 20">
              <a:extLst>
                <a:ext uri="{FF2B5EF4-FFF2-40B4-BE49-F238E27FC236}">
                  <a16:creationId xmlns:a16="http://schemas.microsoft.com/office/drawing/2014/main" id="{66207441-CCB8-4FD4-88E8-736B49530871}"/>
                </a:ext>
              </a:extLst>
            </p:cNvPr>
            <p:cNvSpPr>
              <a:spLocks noChangeArrowheads="1"/>
            </p:cNvSpPr>
            <p:nvPr/>
          </p:nvSpPr>
          <p:spPr bwMode="auto">
            <a:xfrm>
              <a:off x="3608" y="2552"/>
              <a:ext cx="1472"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23" name="Line 21">
              <a:extLst>
                <a:ext uri="{FF2B5EF4-FFF2-40B4-BE49-F238E27FC236}">
                  <a16:creationId xmlns:a16="http://schemas.microsoft.com/office/drawing/2014/main" id="{92CD030A-74F5-47F7-8943-3D22A979F576}"/>
                </a:ext>
              </a:extLst>
            </p:cNvPr>
            <p:cNvSpPr>
              <a:spLocks noChangeShapeType="1"/>
            </p:cNvSpPr>
            <p:nvPr/>
          </p:nvSpPr>
          <p:spPr bwMode="auto">
            <a:xfrm>
              <a:off x="3504" y="1824"/>
              <a:ext cx="336" cy="288"/>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4" name="Line 22">
              <a:extLst>
                <a:ext uri="{FF2B5EF4-FFF2-40B4-BE49-F238E27FC236}">
                  <a16:creationId xmlns:a16="http://schemas.microsoft.com/office/drawing/2014/main" id="{3AC12CF9-7B63-4A8F-86D5-0624D63206B1}"/>
                </a:ext>
              </a:extLst>
            </p:cNvPr>
            <p:cNvSpPr>
              <a:spLocks noChangeShapeType="1"/>
            </p:cNvSpPr>
            <p:nvPr/>
          </p:nvSpPr>
          <p:spPr bwMode="auto">
            <a:xfrm>
              <a:off x="4320" y="1824"/>
              <a:ext cx="0" cy="288"/>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5" name="Line 23">
              <a:extLst>
                <a:ext uri="{FF2B5EF4-FFF2-40B4-BE49-F238E27FC236}">
                  <a16:creationId xmlns:a16="http://schemas.microsoft.com/office/drawing/2014/main" id="{C9018F1E-DBD3-4502-80D9-9353D4DC8568}"/>
                </a:ext>
              </a:extLst>
            </p:cNvPr>
            <p:cNvSpPr>
              <a:spLocks noChangeShapeType="1"/>
            </p:cNvSpPr>
            <p:nvPr/>
          </p:nvSpPr>
          <p:spPr bwMode="auto">
            <a:xfrm flipH="1">
              <a:off x="4800" y="1824"/>
              <a:ext cx="336" cy="288"/>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6" name="Line 24">
              <a:extLst>
                <a:ext uri="{FF2B5EF4-FFF2-40B4-BE49-F238E27FC236}">
                  <a16:creationId xmlns:a16="http://schemas.microsoft.com/office/drawing/2014/main" id="{74D82C72-B062-4850-8315-8B50A5910A6B}"/>
                </a:ext>
              </a:extLst>
            </p:cNvPr>
            <p:cNvSpPr>
              <a:spLocks noChangeShapeType="1"/>
            </p:cNvSpPr>
            <p:nvPr/>
          </p:nvSpPr>
          <p:spPr bwMode="auto">
            <a:xfrm>
              <a:off x="4320" y="2352"/>
              <a:ext cx="0" cy="192"/>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7" name="Line 25">
              <a:extLst>
                <a:ext uri="{FF2B5EF4-FFF2-40B4-BE49-F238E27FC236}">
                  <a16:creationId xmlns:a16="http://schemas.microsoft.com/office/drawing/2014/main" id="{591090D2-2476-44E4-B78A-4E76E6AC4E5B}"/>
                </a:ext>
              </a:extLst>
            </p:cNvPr>
            <p:cNvSpPr>
              <a:spLocks noChangeShapeType="1"/>
            </p:cNvSpPr>
            <p:nvPr/>
          </p:nvSpPr>
          <p:spPr bwMode="auto">
            <a:xfrm>
              <a:off x="4320" y="2784"/>
              <a:ext cx="0" cy="240"/>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8" name="Text Box 26">
              <a:extLst>
                <a:ext uri="{FF2B5EF4-FFF2-40B4-BE49-F238E27FC236}">
                  <a16:creationId xmlns:a16="http://schemas.microsoft.com/office/drawing/2014/main" id="{626D7C69-2745-4059-B1D1-59E6C5B62B0C}"/>
                </a:ext>
              </a:extLst>
            </p:cNvPr>
            <p:cNvSpPr txBox="1">
              <a:spLocks noChangeArrowheads="1"/>
            </p:cNvSpPr>
            <p:nvPr/>
          </p:nvSpPr>
          <p:spPr bwMode="auto">
            <a:xfrm>
              <a:off x="4110" y="3120"/>
              <a:ext cx="398" cy="360"/>
            </a:xfrm>
            <a:prstGeom prst="rect">
              <a:avLst/>
            </a:prstGeom>
            <a:noFill/>
            <a:ln w="12700">
              <a:noFill/>
              <a:miter lim="800000"/>
              <a:headEnd type="none" w="sm" len="sm"/>
              <a:tailEnd type="none" w="sm" len="sm"/>
            </a:ln>
          </p:spPr>
          <p:txBody>
            <a:bodyPr wrap="none">
              <a:spAutoFit/>
            </a:bodyPr>
            <a:lstStyle/>
            <a:p>
              <a:pPr algn="ctr"/>
              <a:r>
                <a:rPr lang="en-US" altLang="zh-CN" sz="3200" b="1" dirty="0">
                  <a:ea typeface="宋体" charset="-122"/>
                </a:rPr>
                <a:t>DB</a:t>
              </a:r>
            </a:p>
          </p:txBody>
        </p:sp>
      </p:grpSp>
      <p:sp>
        <p:nvSpPr>
          <p:cNvPr id="29" name="标题 1">
            <a:extLst>
              <a:ext uri="{FF2B5EF4-FFF2-40B4-BE49-F238E27FC236}">
                <a16:creationId xmlns:a16="http://schemas.microsoft.com/office/drawing/2014/main" id="{8D230871-C684-46F6-B21A-FC0DCBF33693}"/>
              </a:ext>
            </a:extLst>
          </p:cNvPr>
          <p:cNvSpPr txBox="1">
            <a:spLocks/>
          </p:cNvSpPr>
          <p:nvPr/>
        </p:nvSpPr>
        <p:spPr>
          <a:xfrm>
            <a:off x="961390" y="5821302"/>
            <a:ext cx="6256527" cy="622172"/>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2800" b="0" dirty="0">
                <a:solidFill>
                  <a:srgbClr val="C00000"/>
                </a:solidFill>
                <a:ea typeface="宋体" charset="-122"/>
              </a:rPr>
              <a:t>Example: University Database</a:t>
            </a:r>
            <a:endParaRPr lang="zh-CN" altLang="en-US" sz="2800" b="0" dirty="0">
              <a:solidFill>
                <a:srgbClr val="C00000"/>
              </a:solidFill>
            </a:endParaRPr>
          </a:p>
        </p:txBody>
      </p:sp>
      <p:sp>
        <p:nvSpPr>
          <p:cNvPr id="30" name="内容占位符 2">
            <a:extLst>
              <a:ext uri="{FF2B5EF4-FFF2-40B4-BE49-F238E27FC236}">
                <a16:creationId xmlns:a16="http://schemas.microsoft.com/office/drawing/2014/main" id="{0D7BFE6A-C628-4EB1-A4D7-14F6C9E74F3F}"/>
              </a:ext>
            </a:extLst>
          </p:cNvPr>
          <p:cNvSpPr txBox="1">
            <a:spLocks/>
          </p:cNvSpPr>
          <p:nvPr/>
        </p:nvSpPr>
        <p:spPr>
          <a:xfrm>
            <a:off x="671142" y="1385510"/>
            <a:ext cx="7098838" cy="41777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a:latin typeface="Calibri" panose="020F0502020204030204" pitchFamily="34" charset="0"/>
                <a:ea typeface="宋体" charset="-122"/>
                <a:cs typeface="Calibri" panose="020F0502020204030204" pitchFamily="34" charset="0"/>
              </a:rPr>
              <a:t>Conceptual schema:  </a:t>
            </a:r>
            <a:r>
              <a:rPr lang="en-US" altLang="zh-CN">
                <a:latin typeface="Calibri" panose="020F0502020204030204" pitchFamily="34" charset="0"/>
                <a:ea typeface="宋体" charset="-122"/>
                <a:cs typeface="Calibri" panose="020F0502020204030204" pitchFamily="34" charset="0"/>
              </a:rPr>
              <a:t>                </a:t>
            </a:r>
          </a:p>
          <a:p>
            <a:pPr lvl="1"/>
            <a:r>
              <a:rPr lang="en-US" altLang="zh-CN" sz="2000">
                <a:latin typeface="Calibri" panose="020F0502020204030204" pitchFamily="34" charset="0"/>
                <a:ea typeface="宋体" charset="-122"/>
                <a:cs typeface="Calibri" panose="020F0502020204030204" pitchFamily="34" charset="0"/>
              </a:rPr>
              <a:t> </a:t>
            </a:r>
            <a:r>
              <a:rPr lang="en-US" altLang="zh-CN" sz="2000" i="1">
                <a:solidFill>
                  <a:srgbClr val="C00000"/>
                </a:solidFill>
                <a:latin typeface="Calibri" panose="020F0502020204030204" pitchFamily="34" charset="0"/>
                <a:ea typeface="宋体" charset="-122"/>
                <a:cs typeface="Calibri" panose="020F0502020204030204" pitchFamily="34" charset="0"/>
              </a:rPr>
              <a:t>Students</a:t>
            </a:r>
            <a:r>
              <a:rPr lang="en-US" altLang="zh-CN" sz="2000" i="1">
                <a:latin typeface="Calibri" panose="020F0502020204030204" pitchFamily="34" charset="0"/>
                <a:ea typeface="宋体" charset="-122"/>
                <a:cs typeface="Calibri" panose="020F0502020204030204" pitchFamily="34" charset="0"/>
              </a:rPr>
              <a:t>(</a:t>
            </a:r>
            <a:r>
              <a:rPr lang="en-US" altLang="zh-CN" sz="2000">
                <a:latin typeface="Calibri" panose="020F0502020204030204" pitchFamily="34" charset="0"/>
                <a:ea typeface="宋体" charset="-122"/>
                <a:cs typeface="Calibri" panose="020F0502020204030204" pitchFamily="34" charset="0"/>
              </a:rPr>
              <a:t>sid</a:t>
            </a:r>
            <a:r>
              <a:rPr lang="en-US" altLang="zh-CN" sz="2000" i="1">
                <a:latin typeface="Calibri" panose="020F0502020204030204" pitchFamily="34" charset="0"/>
                <a:ea typeface="宋体" charset="-122"/>
                <a:cs typeface="Calibri" panose="020F0502020204030204" pitchFamily="34" charset="0"/>
              </a:rPr>
              <a:t>: string,</a:t>
            </a:r>
            <a:r>
              <a:rPr lang="en-US" altLang="zh-CN" sz="2000">
                <a:latin typeface="Calibri" panose="020F0502020204030204" pitchFamily="34" charset="0"/>
                <a:ea typeface="宋体" charset="-122"/>
                <a:cs typeface="Calibri" panose="020F0502020204030204" pitchFamily="34" charset="0"/>
              </a:rPr>
              <a:t> name</a:t>
            </a:r>
            <a:r>
              <a:rPr lang="en-US" altLang="zh-CN" sz="2000" i="1">
                <a:latin typeface="Calibri" panose="020F0502020204030204" pitchFamily="34" charset="0"/>
                <a:ea typeface="宋体" charset="-122"/>
                <a:cs typeface="Calibri" panose="020F0502020204030204" pitchFamily="34" charset="0"/>
              </a:rPr>
              <a:t>: string,  </a:t>
            </a:r>
          </a:p>
          <a:p>
            <a:pPr lvl="1">
              <a:buFont typeface="Arial" panose="020B0604020202020204" pitchFamily="34" charset="0"/>
              <a:buNone/>
            </a:pPr>
            <a:r>
              <a:rPr lang="en-US" altLang="zh-CN" sz="2000">
                <a:latin typeface="Calibri" panose="020F0502020204030204" pitchFamily="34" charset="0"/>
                <a:ea typeface="宋体" charset="-122"/>
                <a:cs typeface="Calibri" panose="020F0502020204030204" pitchFamily="34" charset="0"/>
              </a:rPr>
              <a:t>login</a:t>
            </a:r>
            <a:r>
              <a:rPr lang="en-US" altLang="zh-CN" sz="2000" i="1">
                <a:latin typeface="Calibri" panose="020F0502020204030204" pitchFamily="34" charset="0"/>
                <a:ea typeface="宋体" charset="-122"/>
                <a:cs typeface="Calibri" panose="020F0502020204030204" pitchFamily="34" charset="0"/>
              </a:rPr>
              <a:t>: string, </a:t>
            </a:r>
            <a:r>
              <a:rPr lang="en-US" altLang="zh-CN" sz="2000">
                <a:latin typeface="Calibri" panose="020F0502020204030204" pitchFamily="34" charset="0"/>
                <a:ea typeface="宋体" charset="-122"/>
                <a:cs typeface="Calibri" panose="020F0502020204030204" pitchFamily="34" charset="0"/>
              </a:rPr>
              <a:t>age</a:t>
            </a:r>
            <a:r>
              <a:rPr lang="en-US" altLang="zh-CN" sz="2000" i="1">
                <a:latin typeface="Calibri" panose="020F0502020204030204" pitchFamily="34" charset="0"/>
                <a:ea typeface="宋体" charset="-122"/>
                <a:cs typeface="Calibri" panose="020F0502020204030204" pitchFamily="34" charset="0"/>
              </a:rPr>
              <a:t>: integer, </a:t>
            </a:r>
            <a:r>
              <a:rPr lang="en-US" altLang="zh-CN" sz="2000">
                <a:latin typeface="Calibri" panose="020F0502020204030204" pitchFamily="34" charset="0"/>
                <a:ea typeface="宋体" charset="-122"/>
                <a:cs typeface="Calibri" panose="020F0502020204030204" pitchFamily="34" charset="0"/>
              </a:rPr>
              <a:t>gpa</a:t>
            </a:r>
            <a:r>
              <a:rPr lang="en-US" altLang="zh-CN" sz="2000" i="1">
                <a:latin typeface="Calibri" panose="020F0502020204030204" pitchFamily="34" charset="0"/>
                <a:ea typeface="宋体" charset="-122"/>
                <a:cs typeface="Calibri" panose="020F0502020204030204" pitchFamily="34" charset="0"/>
              </a:rPr>
              <a:t>:real)</a:t>
            </a:r>
          </a:p>
          <a:p>
            <a:pPr lvl="1"/>
            <a:r>
              <a:rPr lang="en-US" altLang="zh-CN" sz="2000" i="1">
                <a:latin typeface="Calibri" panose="020F0502020204030204" pitchFamily="34" charset="0"/>
                <a:ea typeface="宋体" charset="-122"/>
                <a:cs typeface="Calibri" panose="020F0502020204030204" pitchFamily="34" charset="0"/>
              </a:rPr>
              <a:t> </a:t>
            </a:r>
            <a:r>
              <a:rPr lang="en-US" altLang="zh-CN" sz="2000" i="1">
                <a:solidFill>
                  <a:srgbClr val="C00000"/>
                </a:solidFill>
                <a:latin typeface="Calibri" panose="020F0502020204030204" pitchFamily="34" charset="0"/>
                <a:ea typeface="宋体" charset="-122"/>
                <a:cs typeface="Calibri" panose="020F0502020204030204" pitchFamily="34" charset="0"/>
              </a:rPr>
              <a:t>Courses</a:t>
            </a:r>
            <a:r>
              <a:rPr lang="en-US" altLang="zh-CN" sz="2000" i="1">
                <a:latin typeface="Calibri" panose="020F0502020204030204" pitchFamily="34" charset="0"/>
                <a:ea typeface="宋体" charset="-122"/>
                <a:cs typeface="Calibri" panose="020F0502020204030204" pitchFamily="34" charset="0"/>
              </a:rPr>
              <a:t>(</a:t>
            </a:r>
            <a:r>
              <a:rPr lang="en-US" altLang="zh-CN" sz="2000">
                <a:latin typeface="Calibri" panose="020F0502020204030204" pitchFamily="34" charset="0"/>
                <a:ea typeface="宋体" charset="-122"/>
                <a:cs typeface="Calibri" panose="020F0502020204030204" pitchFamily="34" charset="0"/>
              </a:rPr>
              <a:t>cid</a:t>
            </a:r>
            <a:r>
              <a:rPr lang="en-US" altLang="zh-CN" sz="2000" i="1">
                <a:latin typeface="Calibri" panose="020F0502020204030204" pitchFamily="34" charset="0"/>
                <a:ea typeface="宋体" charset="-122"/>
                <a:cs typeface="Calibri" panose="020F0502020204030204" pitchFamily="34" charset="0"/>
              </a:rPr>
              <a:t>: string, </a:t>
            </a:r>
            <a:r>
              <a:rPr lang="en-US" altLang="zh-CN" sz="2000">
                <a:latin typeface="Calibri" panose="020F0502020204030204" pitchFamily="34" charset="0"/>
                <a:ea typeface="宋体" charset="-122"/>
                <a:cs typeface="Calibri" panose="020F0502020204030204" pitchFamily="34" charset="0"/>
              </a:rPr>
              <a:t>cname</a:t>
            </a:r>
            <a:r>
              <a:rPr lang="en-US" altLang="zh-CN" sz="2000" i="1">
                <a:latin typeface="Calibri" panose="020F0502020204030204" pitchFamily="34" charset="0"/>
                <a:ea typeface="宋体" charset="-122"/>
                <a:cs typeface="Calibri" panose="020F0502020204030204" pitchFamily="34" charset="0"/>
              </a:rPr>
              <a:t>:string, </a:t>
            </a:r>
            <a:r>
              <a:rPr lang="en-US" altLang="zh-CN" sz="2000">
                <a:latin typeface="Calibri" panose="020F0502020204030204" pitchFamily="34" charset="0"/>
                <a:ea typeface="宋体" charset="-122"/>
                <a:cs typeface="Calibri" panose="020F0502020204030204" pitchFamily="34" charset="0"/>
              </a:rPr>
              <a:t>credits</a:t>
            </a:r>
            <a:r>
              <a:rPr lang="en-US" altLang="zh-CN" sz="2000" i="1">
                <a:latin typeface="Calibri" panose="020F0502020204030204" pitchFamily="34" charset="0"/>
                <a:ea typeface="宋体" charset="-122"/>
                <a:cs typeface="Calibri" panose="020F0502020204030204" pitchFamily="34" charset="0"/>
              </a:rPr>
              <a:t>: integer) </a:t>
            </a:r>
          </a:p>
          <a:p>
            <a:pPr lvl="1"/>
            <a:r>
              <a:rPr lang="en-US" altLang="zh-CN" sz="2000" i="1">
                <a:latin typeface="Calibri" panose="020F0502020204030204" pitchFamily="34" charset="0"/>
                <a:ea typeface="宋体" charset="-122"/>
                <a:cs typeface="Calibri" panose="020F0502020204030204" pitchFamily="34" charset="0"/>
              </a:rPr>
              <a:t> </a:t>
            </a:r>
            <a:r>
              <a:rPr lang="en-US" altLang="zh-CN" sz="2000" i="1">
                <a:solidFill>
                  <a:srgbClr val="C00000"/>
                </a:solidFill>
                <a:latin typeface="Calibri" panose="020F0502020204030204" pitchFamily="34" charset="0"/>
                <a:ea typeface="宋体" charset="-122"/>
                <a:cs typeface="Calibri" panose="020F0502020204030204" pitchFamily="34" charset="0"/>
              </a:rPr>
              <a:t>Enrolled</a:t>
            </a:r>
            <a:r>
              <a:rPr lang="en-US" altLang="zh-CN" sz="2000" i="1">
                <a:latin typeface="Calibri" panose="020F0502020204030204" pitchFamily="34" charset="0"/>
                <a:ea typeface="宋体" charset="-122"/>
                <a:cs typeface="Calibri" panose="020F0502020204030204" pitchFamily="34" charset="0"/>
              </a:rPr>
              <a:t>(</a:t>
            </a:r>
            <a:r>
              <a:rPr lang="en-US" altLang="zh-CN" sz="2000">
                <a:latin typeface="Calibri" panose="020F0502020204030204" pitchFamily="34" charset="0"/>
                <a:ea typeface="宋体" charset="-122"/>
                <a:cs typeface="Calibri" panose="020F0502020204030204" pitchFamily="34" charset="0"/>
              </a:rPr>
              <a:t>sid</a:t>
            </a:r>
            <a:r>
              <a:rPr lang="en-US" altLang="zh-CN" sz="2000" i="1">
                <a:latin typeface="Calibri" panose="020F0502020204030204" pitchFamily="34" charset="0"/>
                <a:ea typeface="宋体" charset="-122"/>
                <a:cs typeface="Calibri" panose="020F0502020204030204" pitchFamily="34" charset="0"/>
              </a:rPr>
              <a:t>:string, </a:t>
            </a:r>
            <a:r>
              <a:rPr lang="en-US" altLang="zh-CN" sz="2000">
                <a:latin typeface="Calibri" panose="020F0502020204030204" pitchFamily="34" charset="0"/>
                <a:ea typeface="宋体" charset="-122"/>
                <a:cs typeface="Calibri" panose="020F0502020204030204" pitchFamily="34" charset="0"/>
              </a:rPr>
              <a:t>cid</a:t>
            </a:r>
            <a:r>
              <a:rPr lang="en-US" altLang="zh-CN" sz="2000" i="1">
                <a:latin typeface="Calibri" panose="020F0502020204030204" pitchFamily="34" charset="0"/>
                <a:ea typeface="宋体" charset="-122"/>
                <a:cs typeface="Calibri" panose="020F0502020204030204" pitchFamily="34" charset="0"/>
              </a:rPr>
              <a:t>:string, </a:t>
            </a:r>
            <a:r>
              <a:rPr lang="en-US" altLang="zh-CN" sz="2000">
                <a:latin typeface="Calibri" panose="020F0502020204030204" pitchFamily="34" charset="0"/>
                <a:ea typeface="宋体" charset="-122"/>
                <a:cs typeface="Calibri" panose="020F0502020204030204" pitchFamily="34" charset="0"/>
              </a:rPr>
              <a:t>grade</a:t>
            </a:r>
            <a:r>
              <a:rPr lang="en-US" altLang="zh-CN" sz="2000" i="1">
                <a:latin typeface="Calibri" panose="020F0502020204030204" pitchFamily="34" charset="0"/>
                <a:ea typeface="宋体" charset="-122"/>
                <a:cs typeface="Calibri" panose="020F0502020204030204" pitchFamily="34" charset="0"/>
              </a:rPr>
              <a:t>:string)</a:t>
            </a:r>
          </a:p>
          <a:p>
            <a:r>
              <a:rPr lang="en-US" altLang="zh-CN" sz="2800">
                <a:latin typeface="Calibri" panose="020F0502020204030204" pitchFamily="34" charset="0"/>
                <a:ea typeface="宋体" charset="-122"/>
                <a:cs typeface="Calibri" panose="020F0502020204030204" pitchFamily="34" charset="0"/>
              </a:rPr>
              <a:t>External Schema (View): </a:t>
            </a:r>
          </a:p>
          <a:p>
            <a:pPr lvl="1"/>
            <a:r>
              <a:rPr lang="en-US" altLang="zh-CN" sz="2000" i="1">
                <a:solidFill>
                  <a:srgbClr val="C00000"/>
                </a:solidFill>
                <a:latin typeface="Calibri" panose="020F0502020204030204" pitchFamily="34" charset="0"/>
                <a:ea typeface="宋体" charset="-122"/>
                <a:cs typeface="Calibri" panose="020F0502020204030204" pitchFamily="34" charset="0"/>
              </a:rPr>
              <a:t>Course_info</a:t>
            </a:r>
            <a:r>
              <a:rPr lang="en-US" altLang="zh-CN" sz="2000" i="1">
                <a:latin typeface="Calibri" panose="020F0502020204030204" pitchFamily="34" charset="0"/>
                <a:ea typeface="宋体" charset="-122"/>
                <a:cs typeface="Calibri" panose="020F0502020204030204" pitchFamily="34" charset="0"/>
              </a:rPr>
              <a:t>(</a:t>
            </a:r>
            <a:r>
              <a:rPr lang="en-US" altLang="zh-CN" sz="2000">
                <a:latin typeface="Calibri" panose="020F0502020204030204" pitchFamily="34" charset="0"/>
                <a:ea typeface="宋体" charset="-122"/>
                <a:cs typeface="Calibri" panose="020F0502020204030204" pitchFamily="34" charset="0"/>
              </a:rPr>
              <a:t>cid</a:t>
            </a:r>
            <a:r>
              <a:rPr lang="en-US" altLang="zh-CN" sz="2000" i="1">
                <a:latin typeface="Calibri" panose="020F0502020204030204" pitchFamily="34" charset="0"/>
                <a:ea typeface="宋体" charset="-122"/>
                <a:cs typeface="Calibri" panose="020F0502020204030204" pitchFamily="34" charset="0"/>
              </a:rPr>
              <a:t>:string,</a:t>
            </a:r>
            <a:r>
              <a:rPr lang="en-US" altLang="zh-CN" sz="2000">
                <a:latin typeface="Calibri" panose="020F0502020204030204" pitchFamily="34" charset="0"/>
                <a:ea typeface="宋体" charset="-122"/>
                <a:cs typeface="Calibri" panose="020F0502020204030204" pitchFamily="34" charset="0"/>
              </a:rPr>
              <a:t>enrollment</a:t>
            </a:r>
            <a:r>
              <a:rPr lang="en-US" altLang="zh-CN" sz="2000" i="1">
                <a:latin typeface="Calibri" panose="020F0502020204030204" pitchFamily="34" charset="0"/>
                <a:ea typeface="宋体" charset="-122"/>
                <a:cs typeface="Calibri" panose="020F0502020204030204" pitchFamily="34" charset="0"/>
              </a:rPr>
              <a:t>:integer)</a:t>
            </a:r>
          </a:p>
          <a:p>
            <a:r>
              <a:rPr lang="en-US" altLang="zh-CN" sz="2800">
                <a:latin typeface="Calibri" panose="020F0502020204030204" pitchFamily="34" charset="0"/>
                <a:ea typeface="宋体" charset="-122"/>
                <a:cs typeface="Calibri" panose="020F0502020204030204" pitchFamily="34" charset="0"/>
              </a:rPr>
              <a:t>Physical schema:</a:t>
            </a:r>
          </a:p>
          <a:p>
            <a:pPr lvl="1"/>
            <a:r>
              <a:rPr lang="en-US" altLang="zh-CN" sz="2000">
                <a:latin typeface="Calibri" panose="020F0502020204030204" pitchFamily="34" charset="0"/>
                <a:ea typeface="宋体" charset="-122"/>
                <a:cs typeface="Calibri" panose="020F0502020204030204" pitchFamily="34" charset="0"/>
              </a:rPr>
              <a:t>Relations stored as unordered files. </a:t>
            </a:r>
          </a:p>
          <a:p>
            <a:pPr lvl="1"/>
            <a:r>
              <a:rPr lang="en-US" altLang="zh-CN" sz="2000">
                <a:latin typeface="Calibri" panose="020F0502020204030204" pitchFamily="34" charset="0"/>
                <a:ea typeface="宋体" charset="-122"/>
                <a:cs typeface="Calibri" panose="020F0502020204030204" pitchFamily="34" charset="0"/>
              </a:rPr>
              <a:t>Index on first column of Students.</a:t>
            </a:r>
            <a:endParaRPr lang="en-US" altLang="zh-CN" sz="2000" dirty="0">
              <a:latin typeface="Calibri" panose="020F0502020204030204" pitchFamily="34" charset="0"/>
              <a:ea typeface="宋体" charset="-122"/>
              <a:cs typeface="Calibri" panose="020F0502020204030204" pitchFamily="34" charset="0"/>
            </a:endParaRPr>
          </a:p>
        </p:txBody>
      </p:sp>
    </p:spTree>
    <p:extLst>
      <p:ext uri="{BB962C8B-B14F-4D97-AF65-F5344CB8AC3E}">
        <p14:creationId xmlns:p14="http://schemas.microsoft.com/office/powerpoint/2010/main" val="3498847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数据独立性</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grpSp>
        <p:nvGrpSpPr>
          <p:cNvPr id="6" name="Group 6">
            <a:extLst>
              <a:ext uri="{FF2B5EF4-FFF2-40B4-BE49-F238E27FC236}">
                <a16:creationId xmlns:a16="http://schemas.microsoft.com/office/drawing/2014/main" id="{3AF218B7-49FC-484B-904D-2600FCF97E4E}"/>
              </a:ext>
            </a:extLst>
          </p:cNvPr>
          <p:cNvGrpSpPr>
            <a:grpSpLocks/>
          </p:cNvGrpSpPr>
          <p:nvPr/>
        </p:nvGrpSpPr>
        <p:grpSpPr bwMode="auto">
          <a:xfrm>
            <a:off x="7825233" y="1544608"/>
            <a:ext cx="3718123" cy="3355975"/>
            <a:chOff x="3176" y="1574"/>
            <a:chExt cx="2288" cy="2066"/>
          </a:xfrm>
        </p:grpSpPr>
        <p:sp>
          <p:nvSpPr>
            <p:cNvPr id="7" name="Oval 7">
              <a:extLst>
                <a:ext uri="{FF2B5EF4-FFF2-40B4-BE49-F238E27FC236}">
                  <a16:creationId xmlns:a16="http://schemas.microsoft.com/office/drawing/2014/main" id="{6F78FF54-1134-4A4D-9968-1804F03DAE73}"/>
                </a:ext>
              </a:extLst>
            </p:cNvPr>
            <p:cNvSpPr>
              <a:spLocks noChangeArrowheads="1"/>
            </p:cNvSpPr>
            <p:nvPr/>
          </p:nvSpPr>
          <p:spPr bwMode="auto">
            <a:xfrm>
              <a:off x="3992" y="2936"/>
              <a:ext cx="656" cy="128"/>
            </a:xfrm>
            <a:prstGeom prst="ellipse">
              <a:avLst/>
            </a:prstGeom>
            <a:noFill/>
            <a:ln w="25400">
              <a:solidFill>
                <a:schemeClr val="tx2"/>
              </a:solidFill>
              <a:round/>
              <a:headEnd/>
              <a:tailEnd/>
            </a:ln>
          </p:spPr>
          <p:txBody>
            <a:bodyPr wrap="none" anchor="ctr"/>
            <a:lstStyle/>
            <a:p>
              <a:pPr algn="ctr"/>
              <a:endParaRPr lang="zh-CN" altLang="en-US"/>
            </a:p>
          </p:txBody>
        </p:sp>
        <p:sp>
          <p:nvSpPr>
            <p:cNvPr id="8" name="Line 8">
              <a:extLst>
                <a:ext uri="{FF2B5EF4-FFF2-40B4-BE49-F238E27FC236}">
                  <a16:creationId xmlns:a16="http://schemas.microsoft.com/office/drawing/2014/main" id="{010B2F32-31CC-4E05-AC14-3FAC4B430B21}"/>
                </a:ext>
              </a:extLst>
            </p:cNvPr>
            <p:cNvSpPr>
              <a:spLocks noChangeShapeType="1"/>
            </p:cNvSpPr>
            <p:nvPr/>
          </p:nvSpPr>
          <p:spPr bwMode="auto">
            <a:xfrm>
              <a:off x="3982" y="2997"/>
              <a:ext cx="2" cy="603"/>
            </a:xfrm>
            <a:prstGeom prst="line">
              <a:avLst/>
            </a:prstGeom>
            <a:noFill/>
            <a:ln w="25400">
              <a:solidFill>
                <a:schemeClr val="tx2"/>
              </a:solidFill>
              <a:round/>
              <a:headEnd type="none" w="sm" len="sm"/>
              <a:tailEnd type="none" w="sm" len="sm"/>
            </a:ln>
          </p:spPr>
          <p:txBody>
            <a:bodyPr wrap="none" anchor="ctr"/>
            <a:lstStyle/>
            <a:p>
              <a:pPr algn="ctr"/>
              <a:endParaRPr lang="zh-CN" altLang="en-US"/>
            </a:p>
          </p:txBody>
        </p:sp>
        <p:sp>
          <p:nvSpPr>
            <p:cNvPr id="9" name="Oval 9">
              <a:extLst>
                <a:ext uri="{FF2B5EF4-FFF2-40B4-BE49-F238E27FC236}">
                  <a16:creationId xmlns:a16="http://schemas.microsoft.com/office/drawing/2014/main" id="{95D89F07-2738-4825-A6F7-A719D7762881}"/>
                </a:ext>
              </a:extLst>
            </p:cNvPr>
            <p:cNvSpPr>
              <a:spLocks noChangeArrowheads="1"/>
            </p:cNvSpPr>
            <p:nvPr/>
          </p:nvSpPr>
          <p:spPr bwMode="auto">
            <a:xfrm>
              <a:off x="3992" y="3512"/>
              <a:ext cx="656" cy="128"/>
            </a:xfrm>
            <a:prstGeom prst="ellipse">
              <a:avLst/>
            </a:prstGeom>
            <a:noFill/>
            <a:ln w="25400">
              <a:solidFill>
                <a:schemeClr val="tx2"/>
              </a:solidFill>
              <a:round/>
              <a:headEnd/>
              <a:tailEnd/>
            </a:ln>
          </p:spPr>
          <p:txBody>
            <a:bodyPr wrap="none" anchor="ctr"/>
            <a:lstStyle/>
            <a:p>
              <a:pPr algn="ctr"/>
              <a:endParaRPr lang="zh-CN" altLang="en-US"/>
            </a:p>
          </p:txBody>
        </p:sp>
        <p:sp>
          <p:nvSpPr>
            <p:cNvPr id="12" name="Line 10">
              <a:extLst>
                <a:ext uri="{FF2B5EF4-FFF2-40B4-BE49-F238E27FC236}">
                  <a16:creationId xmlns:a16="http://schemas.microsoft.com/office/drawing/2014/main" id="{32E7D670-CD9D-46D7-9D99-0686F62F3187}"/>
                </a:ext>
              </a:extLst>
            </p:cNvPr>
            <p:cNvSpPr>
              <a:spLocks noChangeShapeType="1"/>
            </p:cNvSpPr>
            <p:nvPr/>
          </p:nvSpPr>
          <p:spPr bwMode="auto">
            <a:xfrm>
              <a:off x="4656" y="3024"/>
              <a:ext cx="0" cy="528"/>
            </a:xfrm>
            <a:prstGeom prst="line">
              <a:avLst/>
            </a:prstGeom>
            <a:noFill/>
            <a:ln w="25400">
              <a:solidFill>
                <a:schemeClr val="tx2"/>
              </a:solidFill>
              <a:round/>
              <a:headEnd type="none" w="sm" len="sm"/>
              <a:tailEnd type="none" w="sm" len="sm"/>
            </a:ln>
          </p:spPr>
          <p:txBody>
            <a:bodyPr wrap="none" anchor="ctr"/>
            <a:lstStyle/>
            <a:p>
              <a:pPr algn="ctr"/>
              <a:endParaRPr lang="zh-CN" altLang="en-US"/>
            </a:p>
          </p:txBody>
        </p:sp>
        <p:sp>
          <p:nvSpPr>
            <p:cNvPr id="13" name="Rectangle 11">
              <a:extLst>
                <a:ext uri="{FF2B5EF4-FFF2-40B4-BE49-F238E27FC236}">
                  <a16:creationId xmlns:a16="http://schemas.microsoft.com/office/drawing/2014/main" id="{1C6E4BA1-48DC-49EC-BC6E-93F8CAF6F85A}"/>
                </a:ext>
              </a:extLst>
            </p:cNvPr>
            <p:cNvSpPr>
              <a:spLocks noChangeArrowheads="1"/>
            </p:cNvSpPr>
            <p:nvPr/>
          </p:nvSpPr>
          <p:spPr bwMode="auto">
            <a:xfrm>
              <a:off x="3814" y="2534"/>
              <a:ext cx="1043"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Physical Schema</a:t>
              </a:r>
            </a:p>
          </p:txBody>
        </p:sp>
        <p:sp>
          <p:nvSpPr>
            <p:cNvPr id="14" name="Rectangle 12">
              <a:extLst>
                <a:ext uri="{FF2B5EF4-FFF2-40B4-BE49-F238E27FC236}">
                  <a16:creationId xmlns:a16="http://schemas.microsoft.com/office/drawing/2014/main" id="{DF181172-3378-4936-B254-28ED7106F83B}"/>
                </a:ext>
              </a:extLst>
            </p:cNvPr>
            <p:cNvSpPr>
              <a:spLocks noChangeArrowheads="1"/>
            </p:cNvSpPr>
            <p:nvPr/>
          </p:nvSpPr>
          <p:spPr bwMode="auto">
            <a:xfrm>
              <a:off x="3697" y="2102"/>
              <a:ext cx="1241"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Conceptual Schema</a:t>
              </a:r>
            </a:p>
          </p:txBody>
        </p:sp>
        <p:sp>
          <p:nvSpPr>
            <p:cNvPr id="15" name="Rectangle 13">
              <a:extLst>
                <a:ext uri="{FF2B5EF4-FFF2-40B4-BE49-F238E27FC236}">
                  <a16:creationId xmlns:a16="http://schemas.microsoft.com/office/drawing/2014/main" id="{AAF3C2AF-30F9-4AB4-BAC7-A38CBF44863E}"/>
                </a:ext>
              </a:extLst>
            </p:cNvPr>
            <p:cNvSpPr>
              <a:spLocks noChangeArrowheads="1"/>
            </p:cNvSpPr>
            <p:nvPr/>
          </p:nvSpPr>
          <p:spPr bwMode="auto">
            <a:xfrm>
              <a:off x="3252" y="1574"/>
              <a:ext cx="498"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View 1</a:t>
              </a:r>
            </a:p>
          </p:txBody>
        </p:sp>
        <p:sp>
          <p:nvSpPr>
            <p:cNvPr id="16" name="Rectangle 14">
              <a:extLst>
                <a:ext uri="{FF2B5EF4-FFF2-40B4-BE49-F238E27FC236}">
                  <a16:creationId xmlns:a16="http://schemas.microsoft.com/office/drawing/2014/main" id="{34431288-4CE7-4EB3-B1C6-1223D8107C91}"/>
                </a:ext>
              </a:extLst>
            </p:cNvPr>
            <p:cNvSpPr>
              <a:spLocks noChangeArrowheads="1"/>
            </p:cNvSpPr>
            <p:nvPr/>
          </p:nvSpPr>
          <p:spPr bwMode="auto">
            <a:xfrm>
              <a:off x="4068" y="1574"/>
              <a:ext cx="498"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View 2</a:t>
              </a:r>
            </a:p>
          </p:txBody>
        </p:sp>
        <p:sp>
          <p:nvSpPr>
            <p:cNvPr id="17" name="Rectangle 15">
              <a:extLst>
                <a:ext uri="{FF2B5EF4-FFF2-40B4-BE49-F238E27FC236}">
                  <a16:creationId xmlns:a16="http://schemas.microsoft.com/office/drawing/2014/main" id="{424AA11E-3019-4887-B0A9-1A6939CABA0D}"/>
                </a:ext>
              </a:extLst>
            </p:cNvPr>
            <p:cNvSpPr>
              <a:spLocks noChangeArrowheads="1"/>
            </p:cNvSpPr>
            <p:nvPr/>
          </p:nvSpPr>
          <p:spPr bwMode="auto">
            <a:xfrm>
              <a:off x="4886" y="1574"/>
              <a:ext cx="498" cy="228"/>
            </a:xfrm>
            <a:prstGeom prst="rect">
              <a:avLst/>
            </a:prstGeom>
            <a:noFill/>
            <a:ln w="9525">
              <a:noFill/>
              <a:miter lim="800000"/>
              <a:headEnd/>
              <a:tailEnd/>
            </a:ln>
          </p:spPr>
          <p:txBody>
            <a:bodyPr wrap="none" lIns="92075" tIns="46038" rIns="92075" bIns="46038">
              <a:spAutoFit/>
            </a:bodyPr>
            <a:lstStyle/>
            <a:p>
              <a:pPr algn="ctr"/>
              <a:r>
                <a:rPr lang="en-US" altLang="zh-CN">
                  <a:solidFill>
                    <a:schemeClr val="tx2"/>
                  </a:solidFill>
                  <a:ea typeface="宋体" charset="-122"/>
                </a:rPr>
                <a:t>View 3</a:t>
              </a:r>
            </a:p>
          </p:txBody>
        </p:sp>
        <p:sp>
          <p:nvSpPr>
            <p:cNvPr id="18" name="Rectangle 16">
              <a:extLst>
                <a:ext uri="{FF2B5EF4-FFF2-40B4-BE49-F238E27FC236}">
                  <a16:creationId xmlns:a16="http://schemas.microsoft.com/office/drawing/2014/main" id="{20FB1C7A-021F-499B-9B06-F73C21799934}"/>
                </a:ext>
              </a:extLst>
            </p:cNvPr>
            <p:cNvSpPr>
              <a:spLocks noChangeArrowheads="1"/>
            </p:cNvSpPr>
            <p:nvPr/>
          </p:nvSpPr>
          <p:spPr bwMode="auto">
            <a:xfrm>
              <a:off x="3176" y="1592"/>
              <a:ext cx="656"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19" name="Rectangle 17">
              <a:extLst>
                <a:ext uri="{FF2B5EF4-FFF2-40B4-BE49-F238E27FC236}">
                  <a16:creationId xmlns:a16="http://schemas.microsoft.com/office/drawing/2014/main" id="{60C2DEEB-4480-4C36-A5A5-1D1336032378}"/>
                </a:ext>
              </a:extLst>
            </p:cNvPr>
            <p:cNvSpPr>
              <a:spLocks noChangeArrowheads="1"/>
            </p:cNvSpPr>
            <p:nvPr/>
          </p:nvSpPr>
          <p:spPr bwMode="auto">
            <a:xfrm>
              <a:off x="3992" y="1592"/>
              <a:ext cx="656"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20" name="Rectangle 18">
              <a:extLst>
                <a:ext uri="{FF2B5EF4-FFF2-40B4-BE49-F238E27FC236}">
                  <a16:creationId xmlns:a16="http://schemas.microsoft.com/office/drawing/2014/main" id="{38DE9EB5-F79E-405F-BE9D-CE2A30EC9CDD}"/>
                </a:ext>
              </a:extLst>
            </p:cNvPr>
            <p:cNvSpPr>
              <a:spLocks noChangeArrowheads="1"/>
            </p:cNvSpPr>
            <p:nvPr/>
          </p:nvSpPr>
          <p:spPr bwMode="auto">
            <a:xfrm>
              <a:off x="4808" y="1592"/>
              <a:ext cx="656"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21" name="Rectangle 19">
              <a:extLst>
                <a:ext uri="{FF2B5EF4-FFF2-40B4-BE49-F238E27FC236}">
                  <a16:creationId xmlns:a16="http://schemas.microsoft.com/office/drawing/2014/main" id="{B336617B-E294-424E-A67A-BB84F6BAA670}"/>
                </a:ext>
              </a:extLst>
            </p:cNvPr>
            <p:cNvSpPr>
              <a:spLocks noChangeArrowheads="1"/>
            </p:cNvSpPr>
            <p:nvPr/>
          </p:nvSpPr>
          <p:spPr bwMode="auto">
            <a:xfrm>
              <a:off x="3464" y="2120"/>
              <a:ext cx="1760"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22" name="Rectangle 20">
              <a:extLst>
                <a:ext uri="{FF2B5EF4-FFF2-40B4-BE49-F238E27FC236}">
                  <a16:creationId xmlns:a16="http://schemas.microsoft.com/office/drawing/2014/main" id="{66207441-CCB8-4FD4-88E8-736B49530871}"/>
                </a:ext>
              </a:extLst>
            </p:cNvPr>
            <p:cNvSpPr>
              <a:spLocks noChangeArrowheads="1"/>
            </p:cNvSpPr>
            <p:nvPr/>
          </p:nvSpPr>
          <p:spPr bwMode="auto">
            <a:xfrm>
              <a:off x="3608" y="2552"/>
              <a:ext cx="1472" cy="224"/>
            </a:xfrm>
            <a:prstGeom prst="rect">
              <a:avLst/>
            </a:prstGeom>
            <a:noFill/>
            <a:ln w="25400">
              <a:solidFill>
                <a:schemeClr val="tx2"/>
              </a:solidFill>
              <a:miter lim="800000"/>
              <a:headEnd/>
              <a:tailEnd/>
            </a:ln>
          </p:spPr>
          <p:txBody>
            <a:bodyPr wrap="none" anchor="ctr"/>
            <a:lstStyle/>
            <a:p>
              <a:pPr algn="ctr"/>
              <a:endParaRPr lang="zh-CN" altLang="en-US"/>
            </a:p>
          </p:txBody>
        </p:sp>
        <p:sp>
          <p:nvSpPr>
            <p:cNvPr id="23" name="Line 21">
              <a:extLst>
                <a:ext uri="{FF2B5EF4-FFF2-40B4-BE49-F238E27FC236}">
                  <a16:creationId xmlns:a16="http://schemas.microsoft.com/office/drawing/2014/main" id="{92CD030A-74F5-47F7-8943-3D22A979F576}"/>
                </a:ext>
              </a:extLst>
            </p:cNvPr>
            <p:cNvSpPr>
              <a:spLocks noChangeShapeType="1"/>
            </p:cNvSpPr>
            <p:nvPr/>
          </p:nvSpPr>
          <p:spPr bwMode="auto">
            <a:xfrm>
              <a:off x="3504" y="1824"/>
              <a:ext cx="336" cy="288"/>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4" name="Line 22">
              <a:extLst>
                <a:ext uri="{FF2B5EF4-FFF2-40B4-BE49-F238E27FC236}">
                  <a16:creationId xmlns:a16="http://schemas.microsoft.com/office/drawing/2014/main" id="{3AC12CF9-7B63-4A8F-86D5-0624D63206B1}"/>
                </a:ext>
              </a:extLst>
            </p:cNvPr>
            <p:cNvSpPr>
              <a:spLocks noChangeShapeType="1"/>
            </p:cNvSpPr>
            <p:nvPr/>
          </p:nvSpPr>
          <p:spPr bwMode="auto">
            <a:xfrm>
              <a:off x="4320" y="1824"/>
              <a:ext cx="0" cy="288"/>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5" name="Line 23">
              <a:extLst>
                <a:ext uri="{FF2B5EF4-FFF2-40B4-BE49-F238E27FC236}">
                  <a16:creationId xmlns:a16="http://schemas.microsoft.com/office/drawing/2014/main" id="{C9018F1E-DBD3-4502-80D9-9353D4DC8568}"/>
                </a:ext>
              </a:extLst>
            </p:cNvPr>
            <p:cNvSpPr>
              <a:spLocks noChangeShapeType="1"/>
            </p:cNvSpPr>
            <p:nvPr/>
          </p:nvSpPr>
          <p:spPr bwMode="auto">
            <a:xfrm flipH="1">
              <a:off x="4800" y="1824"/>
              <a:ext cx="336" cy="288"/>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6" name="Line 24">
              <a:extLst>
                <a:ext uri="{FF2B5EF4-FFF2-40B4-BE49-F238E27FC236}">
                  <a16:creationId xmlns:a16="http://schemas.microsoft.com/office/drawing/2014/main" id="{74D82C72-B062-4850-8315-8B50A5910A6B}"/>
                </a:ext>
              </a:extLst>
            </p:cNvPr>
            <p:cNvSpPr>
              <a:spLocks noChangeShapeType="1"/>
            </p:cNvSpPr>
            <p:nvPr/>
          </p:nvSpPr>
          <p:spPr bwMode="auto">
            <a:xfrm>
              <a:off x="4320" y="2352"/>
              <a:ext cx="0" cy="192"/>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7" name="Line 25">
              <a:extLst>
                <a:ext uri="{FF2B5EF4-FFF2-40B4-BE49-F238E27FC236}">
                  <a16:creationId xmlns:a16="http://schemas.microsoft.com/office/drawing/2014/main" id="{591090D2-2476-44E4-B78A-4E76E6AC4E5B}"/>
                </a:ext>
              </a:extLst>
            </p:cNvPr>
            <p:cNvSpPr>
              <a:spLocks noChangeShapeType="1"/>
            </p:cNvSpPr>
            <p:nvPr/>
          </p:nvSpPr>
          <p:spPr bwMode="auto">
            <a:xfrm>
              <a:off x="4320" y="2784"/>
              <a:ext cx="0" cy="240"/>
            </a:xfrm>
            <a:prstGeom prst="line">
              <a:avLst/>
            </a:prstGeom>
            <a:noFill/>
            <a:ln w="12700">
              <a:solidFill>
                <a:schemeClr val="tx2"/>
              </a:solidFill>
              <a:round/>
              <a:headEnd type="stealth" w="med" len="lg"/>
              <a:tailEnd type="stealth" w="med" len="lg"/>
            </a:ln>
          </p:spPr>
          <p:txBody>
            <a:bodyPr wrap="none" anchor="ctr"/>
            <a:lstStyle/>
            <a:p>
              <a:pPr algn="ctr"/>
              <a:endParaRPr lang="zh-CN" altLang="en-US"/>
            </a:p>
          </p:txBody>
        </p:sp>
        <p:sp>
          <p:nvSpPr>
            <p:cNvPr id="28" name="Text Box 26">
              <a:extLst>
                <a:ext uri="{FF2B5EF4-FFF2-40B4-BE49-F238E27FC236}">
                  <a16:creationId xmlns:a16="http://schemas.microsoft.com/office/drawing/2014/main" id="{626D7C69-2745-4059-B1D1-59E6C5B62B0C}"/>
                </a:ext>
              </a:extLst>
            </p:cNvPr>
            <p:cNvSpPr txBox="1">
              <a:spLocks noChangeArrowheads="1"/>
            </p:cNvSpPr>
            <p:nvPr/>
          </p:nvSpPr>
          <p:spPr bwMode="auto">
            <a:xfrm>
              <a:off x="4110" y="3120"/>
              <a:ext cx="398" cy="360"/>
            </a:xfrm>
            <a:prstGeom prst="rect">
              <a:avLst/>
            </a:prstGeom>
            <a:noFill/>
            <a:ln w="12700">
              <a:noFill/>
              <a:miter lim="800000"/>
              <a:headEnd type="none" w="sm" len="sm"/>
              <a:tailEnd type="none" w="sm" len="sm"/>
            </a:ln>
          </p:spPr>
          <p:txBody>
            <a:bodyPr wrap="none">
              <a:spAutoFit/>
            </a:bodyPr>
            <a:lstStyle/>
            <a:p>
              <a:pPr algn="ctr"/>
              <a:r>
                <a:rPr lang="en-US" altLang="zh-CN" sz="3200" b="1" dirty="0">
                  <a:ea typeface="宋体" charset="-122"/>
                </a:rPr>
                <a:t>DB</a:t>
              </a:r>
            </a:p>
          </p:txBody>
        </p:sp>
      </p:grpSp>
      <p:sp>
        <p:nvSpPr>
          <p:cNvPr id="30" name="内容占位符 2">
            <a:extLst>
              <a:ext uri="{FF2B5EF4-FFF2-40B4-BE49-F238E27FC236}">
                <a16:creationId xmlns:a16="http://schemas.microsoft.com/office/drawing/2014/main" id="{0D7BFE6A-C628-4EB1-A4D7-14F6C9E74F3F}"/>
              </a:ext>
            </a:extLst>
          </p:cNvPr>
          <p:cNvSpPr txBox="1">
            <a:spLocks/>
          </p:cNvSpPr>
          <p:nvPr/>
        </p:nvSpPr>
        <p:spPr>
          <a:xfrm>
            <a:off x="590531" y="1421246"/>
            <a:ext cx="6546775" cy="417773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Applications insulated from how data is structured and stored.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800" b="0" i="0" u="sng" strike="noStrike" kern="1200" cap="none" spc="0" normalizeH="0" baseline="0" noProof="0" dirty="0">
                <a:ln>
                  <a:noFill/>
                </a:ln>
                <a:solidFill>
                  <a:srgbClr val="C0504D"/>
                </a:solidFill>
                <a:effectLst/>
                <a:uLnTx/>
                <a:uFillTx/>
                <a:latin typeface="Calibri"/>
                <a:ea typeface="宋体" charset="-122"/>
                <a:cs typeface="+mn-cs"/>
              </a:rPr>
              <a:t>Logical data independence</a:t>
            </a:r>
            <a:r>
              <a:rPr kumimoji="0" lang="en-US" altLang="zh-CN" sz="2800" b="0" i="0" u="none" strike="noStrike" kern="1200" cap="none" spc="0" normalizeH="0" baseline="0" noProof="0" dirty="0">
                <a:ln>
                  <a:noFill/>
                </a:ln>
                <a:solidFill>
                  <a:srgbClr val="C0504D"/>
                </a:solidFill>
                <a:effectLst/>
                <a:uLnTx/>
                <a:uFillTx/>
                <a:latin typeface="Calibri"/>
                <a:ea typeface="宋体" charset="-122"/>
                <a:cs typeface="+mn-cs"/>
              </a:rPr>
              <a:t>:  </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Protection from changes in </a:t>
            </a:r>
            <a:r>
              <a:rPr kumimoji="0" lang="en-US" altLang="zh-CN" sz="2800" b="0" i="1" u="none" strike="noStrike" kern="1200" cap="none" spc="0" normalizeH="0" baseline="0" noProof="0" dirty="0">
                <a:ln>
                  <a:noFill/>
                </a:ln>
                <a:solidFill>
                  <a:prstClr val="black"/>
                </a:solidFill>
                <a:effectLst/>
                <a:uLnTx/>
                <a:uFillTx/>
                <a:latin typeface="Calibri"/>
                <a:ea typeface="宋体" charset="-122"/>
                <a:cs typeface="+mn-cs"/>
              </a:rPr>
              <a:t>logical </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structure of data.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800" b="0" i="0" u="sng" strike="noStrike" kern="1200" cap="none" spc="0" normalizeH="0" baseline="0" noProof="0" dirty="0">
                <a:ln>
                  <a:noFill/>
                </a:ln>
                <a:solidFill>
                  <a:srgbClr val="C0504D"/>
                </a:solidFill>
                <a:effectLst/>
                <a:uLnTx/>
                <a:uFillTx/>
                <a:latin typeface="Calibri"/>
                <a:ea typeface="宋体" charset="-122"/>
                <a:cs typeface="+mn-cs"/>
              </a:rPr>
              <a:t>Physical data independence</a:t>
            </a:r>
            <a:r>
              <a:rPr kumimoji="0" lang="en-US" altLang="zh-CN" sz="2800" b="0" i="0" u="none" strike="noStrike" kern="1200" cap="none" spc="0" normalizeH="0" baseline="0" noProof="0" dirty="0">
                <a:ln>
                  <a:noFill/>
                </a:ln>
                <a:solidFill>
                  <a:srgbClr val="C0504D"/>
                </a:solidFill>
                <a:effectLst/>
                <a:uLnTx/>
                <a:uFillTx/>
                <a:latin typeface="Calibri"/>
                <a:ea typeface="宋体" charset="-122"/>
                <a:cs typeface="+mn-cs"/>
              </a:rPr>
              <a:t>:   </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Protection from changes in </a:t>
            </a:r>
            <a:r>
              <a:rPr kumimoji="0" lang="en-US" altLang="zh-CN" sz="2800" b="0" i="1" u="none" strike="noStrike" kern="1200" cap="none" spc="0" normalizeH="0" baseline="0" noProof="0" dirty="0">
                <a:ln>
                  <a:noFill/>
                </a:ln>
                <a:solidFill>
                  <a:prstClr val="black"/>
                </a:solidFill>
                <a:effectLst/>
                <a:uLnTx/>
                <a:uFillTx/>
                <a:latin typeface="Calibri"/>
                <a:ea typeface="宋体" charset="-122"/>
                <a:cs typeface="+mn-cs"/>
              </a:rPr>
              <a:t>physical</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 structure of data.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800" b="0" i="0" u="none" strike="noStrike" kern="1200" cap="none" spc="0" normalizeH="0" baseline="0" noProof="0" dirty="0">
                <a:ln>
                  <a:noFill/>
                </a:ln>
                <a:solidFill>
                  <a:srgbClr val="C00000"/>
                </a:solidFill>
                <a:effectLst/>
                <a:uLnTx/>
                <a:uFillTx/>
                <a:latin typeface="Calibri"/>
                <a:ea typeface="宋体" charset="-122"/>
                <a:cs typeface="+mn-cs"/>
              </a:rPr>
              <a:t>Q: Why are these particularly important for DBMS? </a:t>
            </a:r>
          </a:p>
        </p:txBody>
      </p:sp>
      <p:sp>
        <p:nvSpPr>
          <p:cNvPr id="2" name="箭头: 右 1">
            <a:extLst>
              <a:ext uri="{FF2B5EF4-FFF2-40B4-BE49-F238E27FC236}">
                <a16:creationId xmlns:a16="http://schemas.microsoft.com/office/drawing/2014/main" id="{30C914FC-DCCD-4357-9822-59374E5511AF}"/>
              </a:ext>
            </a:extLst>
          </p:cNvPr>
          <p:cNvSpPr/>
          <p:nvPr/>
        </p:nvSpPr>
        <p:spPr>
          <a:xfrm rot="20241811">
            <a:off x="6739245" y="19591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a:extLst>
              <a:ext uri="{FF2B5EF4-FFF2-40B4-BE49-F238E27FC236}">
                <a16:creationId xmlns:a16="http://schemas.microsoft.com/office/drawing/2014/main" id="{AE8FD292-FF3C-402B-B2D5-318C29957803}"/>
              </a:ext>
            </a:extLst>
          </p:cNvPr>
          <p:cNvSpPr/>
          <p:nvPr/>
        </p:nvSpPr>
        <p:spPr>
          <a:xfrm rot="19443897">
            <a:off x="6926991" y="2984378"/>
            <a:ext cx="12108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7512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关系代数：选择</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pic>
        <p:nvPicPr>
          <p:cNvPr id="5" name="Picture 3" descr="fig_09_08">
            <a:extLst>
              <a:ext uri="{FF2B5EF4-FFF2-40B4-BE49-F238E27FC236}">
                <a16:creationId xmlns:a16="http://schemas.microsoft.com/office/drawing/2014/main" id="{1C73A60B-1396-4A80-A425-B3DA270C43A5}"/>
              </a:ext>
            </a:extLst>
          </p:cNvPr>
          <p:cNvPicPr preferRelativeResize="0">
            <a:picLocks noChangeAspect="1" noChangeArrowheads="1"/>
          </p:cNvPicPr>
          <p:nvPr/>
        </p:nvPicPr>
        <p:blipFill>
          <a:blip r:embed="rId2" cstate="print">
            <a:grayscl/>
          </a:blip>
          <a:srcRect/>
          <a:stretch>
            <a:fillRect/>
          </a:stretch>
        </p:blipFill>
        <p:spPr bwMode="auto">
          <a:xfrm>
            <a:off x="1951862" y="1109817"/>
            <a:ext cx="8288275" cy="4318715"/>
          </a:xfrm>
          <a:prstGeom prst="rect">
            <a:avLst/>
          </a:prstGeom>
          <a:noFill/>
          <a:ln w="9525">
            <a:noFill/>
            <a:miter lim="800000"/>
            <a:headEnd/>
            <a:tailEnd/>
          </a:ln>
        </p:spPr>
      </p:pic>
      <p:sp>
        <p:nvSpPr>
          <p:cNvPr id="10" name="对话气泡: 矩形 9">
            <a:extLst>
              <a:ext uri="{FF2B5EF4-FFF2-40B4-BE49-F238E27FC236}">
                <a16:creationId xmlns:a16="http://schemas.microsoft.com/office/drawing/2014/main" id="{C8F4807C-E71F-4538-8A1D-8587E9E4D8FC}"/>
              </a:ext>
            </a:extLst>
          </p:cNvPr>
          <p:cNvSpPr/>
          <p:nvPr/>
        </p:nvSpPr>
        <p:spPr>
          <a:xfrm>
            <a:off x="571500" y="3269174"/>
            <a:ext cx="1793748" cy="705418"/>
          </a:xfrm>
          <a:prstGeom prst="wedgeRectCallout">
            <a:avLst>
              <a:gd name="adj1" fmla="val 84500"/>
              <a:gd name="adj2" fmla="val -118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选择关系中的某个（多个）元组</a:t>
            </a:r>
          </a:p>
        </p:txBody>
      </p:sp>
    </p:spTree>
    <p:extLst>
      <p:ext uri="{BB962C8B-B14F-4D97-AF65-F5344CB8AC3E}">
        <p14:creationId xmlns:p14="http://schemas.microsoft.com/office/powerpoint/2010/main" val="2205706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关系代数：投影</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pic>
        <p:nvPicPr>
          <p:cNvPr id="2" name="Picture 3" descr="fig_09_09">
            <a:extLst>
              <a:ext uri="{FF2B5EF4-FFF2-40B4-BE49-F238E27FC236}">
                <a16:creationId xmlns:a16="http://schemas.microsoft.com/office/drawing/2014/main" id="{FA4DD28F-5886-4161-BCFE-247C6F15528A}"/>
              </a:ext>
            </a:extLst>
          </p:cNvPr>
          <p:cNvPicPr preferRelativeResize="0">
            <a:picLocks noChangeAspect="1" noChangeArrowheads="1"/>
          </p:cNvPicPr>
          <p:nvPr/>
        </p:nvPicPr>
        <p:blipFill>
          <a:blip r:embed="rId2" cstate="print">
            <a:grayscl/>
          </a:blip>
          <a:srcRect/>
          <a:stretch>
            <a:fillRect/>
          </a:stretch>
        </p:blipFill>
        <p:spPr bwMode="auto">
          <a:xfrm>
            <a:off x="2778633" y="1083137"/>
            <a:ext cx="6634734" cy="4372074"/>
          </a:xfrm>
          <a:prstGeom prst="rect">
            <a:avLst/>
          </a:prstGeom>
          <a:noFill/>
          <a:ln w="9525">
            <a:noFill/>
            <a:miter lim="800000"/>
            <a:headEnd/>
            <a:tailEnd/>
          </a:ln>
        </p:spPr>
      </p:pic>
      <p:sp>
        <p:nvSpPr>
          <p:cNvPr id="10" name="对话气泡: 矩形 9">
            <a:extLst>
              <a:ext uri="{FF2B5EF4-FFF2-40B4-BE49-F238E27FC236}">
                <a16:creationId xmlns:a16="http://schemas.microsoft.com/office/drawing/2014/main" id="{C8F4807C-E71F-4538-8A1D-8587E9E4D8FC}"/>
              </a:ext>
            </a:extLst>
          </p:cNvPr>
          <p:cNvSpPr/>
          <p:nvPr/>
        </p:nvSpPr>
        <p:spPr>
          <a:xfrm>
            <a:off x="2412492" y="3521537"/>
            <a:ext cx="1793748" cy="705418"/>
          </a:xfrm>
          <a:prstGeom prst="wedgeRectCallout">
            <a:avLst>
              <a:gd name="adj1" fmla="val 66149"/>
              <a:gd name="adj2" fmla="val 351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选择关系中的某个（多个）属性</a:t>
            </a:r>
          </a:p>
        </p:txBody>
      </p:sp>
    </p:spTree>
    <p:extLst>
      <p:ext uri="{BB962C8B-B14F-4D97-AF65-F5344CB8AC3E}">
        <p14:creationId xmlns:p14="http://schemas.microsoft.com/office/powerpoint/2010/main" val="17563692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关系代数：连接</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pic>
        <p:nvPicPr>
          <p:cNvPr id="3" name="Picture 3" descr="fig_09_10">
            <a:extLst>
              <a:ext uri="{FF2B5EF4-FFF2-40B4-BE49-F238E27FC236}">
                <a16:creationId xmlns:a16="http://schemas.microsoft.com/office/drawing/2014/main" id="{27E84141-450D-47F8-B2FB-FE30A0BC8927}"/>
              </a:ext>
            </a:extLst>
          </p:cNvPr>
          <p:cNvPicPr preferRelativeResize="0">
            <a:picLocks noChangeAspect="1" noChangeArrowheads="1"/>
          </p:cNvPicPr>
          <p:nvPr/>
        </p:nvPicPr>
        <p:blipFill>
          <a:blip r:embed="rId2" cstate="print">
            <a:grayscl/>
          </a:blip>
          <a:srcRect/>
          <a:stretch>
            <a:fillRect/>
          </a:stretch>
        </p:blipFill>
        <p:spPr bwMode="auto">
          <a:xfrm>
            <a:off x="571500" y="1227929"/>
            <a:ext cx="4842197" cy="4402142"/>
          </a:xfrm>
          <a:prstGeom prst="rect">
            <a:avLst/>
          </a:prstGeom>
          <a:noFill/>
          <a:ln w="9525">
            <a:noFill/>
            <a:miter lim="800000"/>
            <a:headEnd/>
            <a:tailEnd/>
          </a:ln>
        </p:spPr>
      </p:pic>
      <p:pic>
        <p:nvPicPr>
          <p:cNvPr id="5" name="Picture 3" descr="fig_09_11">
            <a:extLst>
              <a:ext uri="{FF2B5EF4-FFF2-40B4-BE49-F238E27FC236}">
                <a16:creationId xmlns:a16="http://schemas.microsoft.com/office/drawing/2014/main" id="{A1B27758-1672-4F4A-B6DA-B728C468409F}"/>
              </a:ext>
            </a:extLst>
          </p:cNvPr>
          <p:cNvPicPr preferRelativeResize="0">
            <a:picLocks noChangeAspect="1" noChangeArrowheads="1"/>
          </p:cNvPicPr>
          <p:nvPr/>
        </p:nvPicPr>
        <p:blipFill>
          <a:blip r:embed="rId3" cstate="print">
            <a:grayscl/>
          </a:blip>
          <a:srcRect/>
          <a:stretch>
            <a:fillRect/>
          </a:stretch>
        </p:blipFill>
        <p:spPr bwMode="auto">
          <a:xfrm>
            <a:off x="6547104" y="1436616"/>
            <a:ext cx="4153223" cy="3984768"/>
          </a:xfrm>
          <a:prstGeom prst="rect">
            <a:avLst/>
          </a:prstGeom>
          <a:noFill/>
          <a:ln w="9525">
            <a:noFill/>
            <a:miter lim="800000"/>
            <a:headEnd/>
            <a:tailEnd/>
          </a:ln>
        </p:spPr>
      </p:pic>
    </p:spTree>
    <p:extLst>
      <p:ext uri="{BB962C8B-B14F-4D97-AF65-F5344CB8AC3E}">
        <p14:creationId xmlns:p14="http://schemas.microsoft.com/office/powerpoint/2010/main" val="144912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7.1</a:t>
            </a:r>
            <a:r>
              <a:rPr lang="zh-CN" altLang="en-US" dirty="0"/>
              <a:t>  数据库的起源与发展</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a:extLst>
              <a:ext uri="{FF2B5EF4-FFF2-40B4-BE49-F238E27FC236}">
                <a16:creationId xmlns:a16="http://schemas.microsoft.com/office/drawing/2014/main" id="{AFF2EFBC-610E-4BC7-AA85-CAE49CDC6C06}"/>
              </a:ext>
            </a:extLst>
          </p:cNvPr>
          <p:cNvGraphicFramePr/>
          <p:nvPr/>
        </p:nvGraphicFramePr>
        <p:xfrm>
          <a:off x="7397303" y="2292857"/>
          <a:ext cx="4330163" cy="22722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2">
            <a:extLst>
              <a:ext uri="{FF2B5EF4-FFF2-40B4-BE49-F238E27FC236}">
                <a16:creationId xmlns:a16="http://schemas.microsoft.com/office/drawing/2014/main" id="{A4D77916-1247-42E2-9CBB-360D529C5241}"/>
              </a:ext>
            </a:extLst>
          </p:cNvPr>
          <p:cNvPicPr>
            <a:picLocks noChangeAspect="1" noChangeArrowheads="1"/>
          </p:cNvPicPr>
          <p:nvPr/>
        </p:nvPicPr>
        <p:blipFill>
          <a:blip r:embed="rId12" cstate="print"/>
          <a:srcRect/>
          <a:stretch>
            <a:fillRect/>
          </a:stretch>
        </p:blipFill>
        <p:spPr bwMode="auto">
          <a:xfrm>
            <a:off x="1354978" y="2239988"/>
            <a:ext cx="5217266" cy="2768345"/>
          </a:xfrm>
          <a:prstGeom prst="rect">
            <a:avLst/>
          </a:prstGeom>
          <a:noFill/>
          <a:ln w="9525">
            <a:noFill/>
            <a:miter lim="800000"/>
            <a:headEnd/>
            <a:tailEnd/>
          </a:ln>
        </p:spPr>
      </p:pic>
    </p:spTree>
    <p:extLst>
      <p:ext uri="{BB962C8B-B14F-4D97-AF65-F5344CB8AC3E}">
        <p14:creationId xmlns:p14="http://schemas.microsoft.com/office/powerpoint/2010/main" val="40970118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关系代数：连接</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pic>
        <p:nvPicPr>
          <p:cNvPr id="2" name="Picture 4" descr="fig09_12">
            <a:extLst>
              <a:ext uri="{FF2B5EF4-FFF2-40B4-BE49-F238E27FC236}">
                <a16:creationId xmlns:a16="http://schemas.microsoft.com/office/drawing/2014/main" id="{DEAA7282-6580-46DF-942B-7F70FCA2FBFE}"/>
              </a:ext>
            </a:extLst>
          </p:cNvPr>
          <p:cNvPicPr>
            <a:picLocks noChangeAspect="1" noChangeArrowheads="1"/>
          </p:cNvPicPr>
          <p:nvPr/>
        </p:nvPicPr>
        <p:blipFill>
          <a:blip r:embed="rId2" cstate="print"/>
          <a:srcRect/>
          <a:stretch>
            <a:fillRect/>
          </a:stretch>
        </p:blipFill>
        <p:spPr bwMode="auto">
          <a:xfrm>
            <a:off x="2074568" y="875336"/>
            <a:ext cx="8042864" cy="4617928"/>
          </a:xfrm>
          <a:prstGeom prst="rect">
            <a:avLst/>
          </a:prstGeom>
          <a:noFill/>
          <a:ln w="9525">
            <a:noFill/>
            <a:miter lim="800000"/>
            <a:headEnd/>
            <a:tailEnd/>
          </a:ln>
        </p:spPr>
      </p:pic>
    </p:spTree>
    <p:extLst>
      <p:ext uri="{BB962C8B-B14F-4D97-AF65-F5344CB8AC3E}">
        <p14:creationId xmlns:p14="http://schemas.microsoft.com/office/powerpoint/2010/main" val="2066676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en-US" altLang="zh-CN" dirty="0"/>
              <a:t>MySQL</a:t>
            </a:r>
            <a:r>
              <a:rPr lang="zh-CN" altLang="en-US" dirty="0"/>
              <a:t>简介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sp>
        <p:nvSpPr>
          <p:cNvPr id="5" name="内容占位符 2">
            <a:extLst>
              <a:ext uri="{FF2B5EF4-FFF2-40B4-BE49-F238E27FC236}">
                <a16:creationId xmlns:a16="http://schemas.microsoft.com/office/drawing/2014/main" id="{BFBEDC63-0753-4243-AD42-CFD64DA65557}"/>
              </a:ext>
            </a:extLst>
          </p:cNvPr>
          <p:cNvSpPr txBox="1">
            <a:spLocks/>
          </p:cNvSpPr>
          <p:nvPr/>
        </p:nvSpPr>
        <p:spPr>
          <a:xfrm>
            <a:off x="705612" y="1277112"/>
            <a:ext cx="10780776" cy="4038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800" dirty="0">
                <a:latin typeface="Calibri" panose="020F0502020204030204" pitchFamily="34" charset="0"/>
                <a:ea typeface="黑体" panose="02010609060101010101" pitchFamily="49" charset="-122"/>
              </a:rPr>
              <a:t>MySQL</a:t>
            </a:r>
            <a:r>
              <a:rPr lang="zh-CN" altLang="en-US" sz="2800" dirty="0">
                <a:latin typeface="Calibri" panose="020F0502020204030204" pitchFamily="34" charset="0"/>
                <a:ea typeface="黑体" panose="02010609060101010101" pitchFamily="49" charset="-122"/>
              </a:rPr>
              <a:t>是一个关系型数据库管理系统，由瑞典</a:t>
            </a:r>
            <a:r>
              <a:rPr lang="en-US" altLang="zh-CN" sz="2800" dirty="0">
                <a:latin typeface="Calibri" panose="020F0502020204030204" pitchFamily="34" charset="0"/>
                <a:ea typeface="黑体" panose="02010609060101010101" pitchFamily="49" charset="-122"/>
              </a:rPr>
              <a:t>MySQL AB </a:t>
            </a:r>
            <a:r>
              <a:rPr lang="zh-CN" altLang="en-US" sz="2800" dirty="0">
                <a:latin typeface="Calibri" panose="020F0502020204030204" pitchFamily="34" charset="0"/>
                <a:ea typeface="黑体" panose="02010609060101010101" pitchFamily="49" charset="-122"/>
              </a:rPr>
              <a:t>公司开发，目前属于 </a:t>
            </a:r>
            <a:r>
              <a:rPr lang="en-US" altLang="zh-CN" sz="2800" dirty="0">
                <a:latin typeface="Calibri" panose="020F0502020204030204" pitchFamily="34" charset="0"/>
                <a:ea typeface="黑体" panose="02010609060101010101" pitchFamily="49" charset="-122"/>
              </a:rPr>
              <a:t>Oracle </a:t>
            </a:r>
            <a:r>
              <a:rPr lang="zh-CN" altLang="en-US" sz="2800" dirty="0">
                <a:latin typeface="Calibri" panose="020F0502020204030204" pitchFamily="34" charset="0"/>
                <a:ea typeface="黑体" panose="02010609060101010101" pitchFamily="49" charset="-122"/>
              </a:rPr>
              <a:t>旗下产品。</a:t>
            </a:r>
            <a:endParaRPr lang="en-US" altLang="zh-CN" sz="2800" dirty="0">
              <a:latin typeface="Calibri" panose="020F0502020204030204" pitchFamily="34" charset="0"/>
              <a:ea typeface="黑体" panose="02010609060101010101" pitchFamily="49" charset="-122"/>
            </a:endParaRPr>
          </a:p>
          <a:p>
            <a:pPr>
              <a:lnSpc>
                <a:spcPct val="110000"/>
              </a:lnSpc>
            </a:pPr>
            <a:r>
              <a:rPr lang="en-US" altLang="zh-CN" sz="2800" dirty="0">
                <a:latin typeface="Calibri" panose="020F0502020204030204" pitchFamily="34" charset="0"/>
                <a:ea typeface="黑体" panose="02010609060101010101" pitchFamily="49" charset="-122"/>
              </a:rPr>
              <a:t>MySQL </a:t>
            </a:r>
            <a:r>
              <a:rPr lang="zh-CN" altLang="en-US" sz="2800" dirty="0">
                <a:latin typeface="Calibri" panose="020F0502020204030204" pitchFamily="34" charset="0"/>
                <a:ea typeface="黑体" panose="02010609060101010101" pitchFamily="49" charset="-122"/>
              </a:rPr>
              <a:t>是最流行的关系型数据库管理系统之一，在 </a:t>
            </a:r>
            <a:r>
              <a:rPr lang="en-US" altLang="zh-CN" sz="2800" dirty="0">
                <a:latin typeface="Calibri" panose="020F0502020204030204" pitchFamily="34" charset="0"/>
                <a:ea typeface="黑体" panose="02010609060101010101" pitchFamily="49" charset="-122"/>
              </a:rPr>
              <a:t>WEB </a:t>
            </a:r>
            <a:r>
              <a:rPr lang="zh-CN" altLang="en-US" sz="2800" dirty="0">
                <a:latin typeface="Calibri" panose="020F0502020204030204" pitchFamily="34" charset="0"/>
                <a:ea typeface="黑体" panose="02010609060101010101" pitchFamily="49" charset="-122"/>
              </a:rPr>
              <a:t>应用方面，</a:t>
            </a:r>
            <a:r>
              <a:rPr lang="en-US" altLang="zh-CN" sz="2800" dirty="0">
                <a:latin typeface="Calibri" panose="020F0502020204030204" pitchFamily="34" charset="0"/>
                <a:ea typeface="黑体" panose="02010609060101010101" pitchFamily="49" charset="-122"/>
              </a:rPr>
              <a:t>MySQL</a:t>
            </a:r>
            <a:r>
              <a:rPr lang="zh-CN" altLang="en-US" sz="2800" dirty="0">
                <a:latin typeface="Calibri" panose="020F0502020204030204" pitchFamily="34" charset="0"/>
                <a:ea typeface="黑体" panose="02010609060101010101" pitchFamily="49" charset="-122"/>
              </a:rPr>
              <a:t>是最好的 </a:t>
            </a:r>
            <a:r>
              <a:rPr lang="en-US" altLang="zh-CN" sz="2800" dirty="0">
                <a:latin typeface="Calibri" panose="020F0502020204030204" pitchFamily="34" charset="0"/>
                <a:ea typeface="黑体" panose="02010609060101010101" pitchFamily="49" charset="-122"/>
              </a:rPr>
              <a:t>RDBMS </a:t>
            </a:r>
            <a:r>
              <a:rPr lang="zh-CN" altLang="en-US" sz="2800" dirty="0">
                <a:latin typeface="Calibri" panose="020F0502020204030204" pitchFamily="34" charset="0"/>
                <a:ea typeface="黑体" panose="02010609060101010101" pitchFamily="49" charset="-122"/>
              </a:rPr>
              <a:t>应用软件。</a:t>
            </a:r>
            <a:endParaRPr lang="en-US" altLang="zh-CN" sz="2800" dirty="0">
              <a:latin typeface="Calibri" panose="020F0502020204030204" pitchFamily="34" charset="0"/>
              <a:ea typeface="黑体" panose="02010609060101010101" pitchFamily="49" charset="-122"/>
            </a:endParaRPr>
          </a:p>
          <a:p>
            <a:pPr>
              <a:lnSpc>
                <a:spcPct val="110000"/>
              </a:lnSpc>
            </a:pPr>
            <a:r>
              <a:rPr lang="en-US" altLang="zh-CN" sz="2800" dirty="0">
                <a:latin typeface="Calibri" panose="020F0502020204030204" pitchFamily="34" charset="0"/>
                <a:ea typeface="黑体" panose="02010609060101010101" pitchFamily="49" charset="-122"/>
              </a:rPr>
              <a:t>MySQL</a:t>
            </a:r>
            <a:r>
              <a:rPr lang="zh-CN" altLang="en-US" sz="2800" dirty="0">
                <a:latin typeface="Calibri" panose="020F0502020204030204" pitchFamily="34" charset="0"/>
                <a:ea typeface="黑体" panose="02010609060101010101" pitchFamily="49" charset="-122"/>
              </a:rPr>
              <a:t>所使用的 </a:t>
            </a:r>
            <a:r>
              <a:rPr lang="en-US" altLang="zh-CN" sz="2800" dirty="0">
                <a:latin typeface="Calibri" panose="020F0502020204030204" pitchFamily="34" charset="0"/>
                <a:ea typeface="黑体" panose="02010609060101010101" pitchFamily="49" charset="-122"/>
              </a:rPr>
              <a:t>SQL </a:t>
            </a:r>
            <a:r>
              <a:rPr lang="zh-CN" altLang="en-US" sz="2800" dirty="0">
                <a:latin typeface="Calibri" panose="020F0502020204030204" pitchFamily="34" charset="0"/>
                <a:ea typeface="黑体" panose="02010609060101010101" pitchFamily="49" charset="-122"/>
              </a:rPr>
              <a:t>语言是用于访问数据库的最常用标准化语言。</a:t>
            </a:r>
            <a:endParaRPr lang="en-US" altLang="zh-CN" sz="2800" dirty="0">
              <a:latin typeface="Calibri" panose="020F0502020204030204" pitchFamily="34" charset="0"/>
              <a:ea typeface="黑体" panose="02010609060101010101" pitchFamily="49" charset="-122"/>
            </a:endParaRPr>
          </a:p>
          <a:p>
            <a:pPr>
              <a:lnSpc>
                <a:spcPct val="110000"/>
              </a:lnSpc>
            </a:pPr>
            <a:r>
              <a:rPr lang="en-US" altLang="zh-CN" sz="2800" dirty="0">
                <a:latin typeface="Calibri" panose="020F0502020204030204" pitchFamily="34" charset="0"/>
                <a:ea typeface="黑体" panose="02010609060101010101" pitchFamily="49" charset="-122"/>
              </a:rPr>
              <a:t>MySQL </a:t>
            </a:r>
            <a:r>
              <a:rPr lang="zh-CN" altLang="en-US" sz="2800" dirty="0">
                <a:latin typeface="Calibri" panose="020F0502020204030204" pitchFamily="34" charset="0"/>
                <a:ea typeface="黑体" panose="02010609060101010101" pitchFamily="49" charset="-122"/>
              </a:rPr>
              <a:t>由于其体积小、速度快、总体拥有成本低，尤其是开放源码这一特点，一般中小型企业的开发都选择</a:t>
            </a:r>
            <a:r>
              <a:rPr lang="en-US" altLang="zh-CN" sz="2800" dirty="0">
                <a:latin typeface="Calibri" panose="020F0502020204030204" pitchFamily="34" charset="0"/>
                <a:ea typeface="黑体" panose="02010609060101010101" pitchFamily="49" charset="-122"/>
              </a:rPr>
              <a:t>MySQL </a:t>
            </a:r>
            <a:r>
              <a:rPr lang="zh-CN" altLang="en-US" sz="2800" dirty="0">
                <a:latin typeface="Calibri" panose="020F0502020204030204" pitchFamily="34" charset="0"/>
                <a:ea typeface="黑体" panose="02010609060101010101" pitchFamily="49" charset="-122"/>
              </a:rPr>
              <a:t>作为数据库。</a:t>
            </a:r>
          </a:p>
        </p:txBody>
      </p:sp>
      <p:pic>
        <p:nvPicPr>
          <p:cNvPr id="3" name="Picture 2">
            <a:extLst>
              <a:ext uri="{FF2B5EF4-FFF2-40B4-BE49-F238E27FC236}">
                <a16:creationId xmlns:a16="http://schemas.microsoft.com/office/drawing/2014/main" id="{4F765D65-43AD-4673-93A2-ADF570692452}"/>
              </a:ext>
            </a:extLst>
          </p:cNvPr>
          <p:cNvPicPr>
            <a:picLocks noChangeAspect="1" noChangeArrowheads="1"/>
          </p:cNvPicPr>
          <p:nvPr/>
        </p:nvPicPr>
        <p:blipFill>
          <a:blip r:embed="rId2" cstate="print"/>
          <a:srcRect/>
          <a:stretch>
            <a:fillRect/>
          </a:stretch>
        </p:blipFill>
        <p:spPr bwMode="auto">
          <a:xfrm>
            <a:off x="4675634" y="5522554"/>
            <a:ext cx="1420366" cy="1065275"/>
          </a:xfrm>
          <a:prstGeom prst="rect">
            <a:avLst/>
          </a:prstGeom>
          <a:noFill/>
          <a:ln w="9525">
            <a:noFill/>
            <a:miter lim="800000"/>
            <a:headEnd/>
            <a:tailEnd/>
          </a:ln>
        </p:spPr>
      </p:pic>
    </p:spTree>
    <p:extLst>
      <p:ext uri="{BB962C8B-B14F-4D97-AF65-F5344CB8AC3E}">
        <p14:creationId xmlns:p14="http://schemas.microsoft.com/office/powerpoint/2010/main" val="4156320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思考题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sp>
        <p:nvSpPr>
          <p:cNvPr id="5" name="内容占位符 2">
            <a:extLst>
              <a:ext uri="{FF2B5EF4-FFF2-40B4-BE49-F238E27FC236}">
                <a16:creationId xmlns:a16="http://schemas.microsoft.com/office/drawing/2014/main" id="{BFBEDC63-0753-4243-AD42-CFD64DA65557}"/>
              </a:ext>
            </a:extLst>
          </p:cNvPr>
          <p:cNvSpPr txBox="1">
            <a:spLocks/>
          </p:cNvSpPr>
          <p:nvPr/>
        </p:nvSpPr>
        <p:spPr>
          <a:xfrm>
            <a:off x="705612" y="2820868"/>
            <a:ext cx="10780776" cy="6081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800" b="1" dirty="0">
                <a:latin typeface="Calibri" panose="020F0502020204030204" pitchFamily="34" charset="0"/>
                <a:ea typeface="黑体" panose="02010609060101010101" pitchFamily="49" charset="-122"/>
              </a:rPr>
              <a:t>SQL</a:t>
            </a:r>
            <a:r>
              <a:rPr lang="zh-CN" altLang="en-US" sz="2800" b="1" dirty="0">
                <a:latin typeface="Calibri" panose="020F0502020204030204" pitchFamily="34" charset="0"/>
                <a:ea typeface="黑体" panose="02010609060101010101" pitchFamily="49" charset="-122"/>
              </a:rPr>
              <a:t>这种传统数据库时代的语言在大数据时代还会有用吗？为什么？</a:t>
            </a:r>
          </a:p>
        </p:txBody>
      </p:sp>
      <p:pic>
        <p:nvPicPr>
          <p:cNvPr id="2" name="Picture 3">
            <a:extLst>
              <a:ext uri="{FF2B5EF4-FFF2-40B4-BE49-F238E27FC236}">
                <a16:creationId xmlns:a16="http://schemas.microsoft.com/office/drawing/2014/main" id="{9E5CD3EF-B6D6-419C-B025-02D22CC11485}"/>
              </a:ext>
            </a:extLst>
          </p:cNvPr>
          <p:cNvPicPr>
            <a:picLocks noChangeAspect="1" noChangeArrowheads="1"/>
          </p:cNvPicPr>
          <p:nvPr/>
        </p:nvPicPr>
        <p:blipFill>
          <a:blip r:embed="rId2" cstate="print"/>
          <a:srcRect/>
          <a:stretch>
            <a:fillRect/>
          </a:stretch>
        </p:blipFill>
        <p:spPr bwMode="auto">
          <a:xfrm>
            <a:off x="9753216" y="3585190"/>
            <a:ext cx="1733172" cy="1922820"/>
          </a:xfrm>
          <a:prstGeom prst="rect">
            <a:avLst/>
          </a:prstGeom>
          <a:noFill/>
          <a:ln w="9525">
            <a:noFill/>
            <a:miter lim="800000"/>
            <a:headEnd/>
            <a:tailEnd/>
          </a:ln>
        </p:spPr>
      </p:pic>
    </p:spTree>
    <p:extLst>
      <p:ext uri="{BB962C8B-B14F-4D97-AF65-F5344CB8AC3E}">
        <p14:creationId xmlns:p14="http://schemas.microsoft.com/office/powerpoint/2010/main" val="3819529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书籍推荐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7.4  SQL</a:t>
            </a:r>
            <a:r>
              <a:rPr lang="zh-CN" altLang="en-US" dirty="0"/>
              <a:t>语言</a:t>
            </a:r>
          </a:p>
        </p:txBody>
      </p:sp>
      <p:pic>
        <p:nvPicPr>
          <p:cNvPr id="3" name="Picture 4">
            <a:extLst>
              <a:ext uri="{FF2B5EF4-FFF2-40B4-BE49-F238E27FC236}">
                <a16:creationId xmlns:a16="http://schemas.microsoft.com/office/drawing/2014/main" id="{555C3747-D964-4682-9A68-3F72E9D03DBC}"/>
              </a:ext>
            </a:extLst>
          </p:cNvPr>
          <p:cNvPicPr>
            <a:picLocks noChangeAspect="1" noChangeArrowheads="1"/>
          </p:cNvPicPr>
          <p:nvPr/>
        </p:nvPicPr>
        <p:blipFill>
          <a:blip r:embed="rId2" cstate="print"/>
          <a:srcRect/>
          <a:stretch>
            <a:fillRect/>
          </a:stretch>
        </p:blipFill>
        <p:spPr bwMode="auto">
          <a:xfrm>
            <a:off x="6934200" y="1262012"/>
            <a:ext cx="2792404" cy="3809056"/>
          </a:xfrm>
          <a:prstGeom prst="rect">
            <a:avLst/>
          </a:prstGeom>
          <a:ln>
            <a:noFill/>
          </a:ln>
          <a:effectLst>
            <a:outerShdw blurRad="190500" algn="tl" rotWithShape="0">
              <a:srgbClr val="000000">
                <a:alpha val="70000"/>
              </a:srgbClr>
            </a:outerShdw>
          </a:effectLst>
        </p:spPr>
      </p:pic>
      <p:pic>
        <p:nvPicPr>
          <p:cNvPr id="7" name="Picture 2">
            <a:extLst>
              <a:ext uri="{FF2B5EF4-FFF2-40B4-BE49-F238E27FC236}">
                <a16:creationId xmlns:a16="http://schemas.microsoft.com/office/drawing/2014/main" id="{788AAB8D-88F0-4350-A95C-A5EF82182087}"/>
              </a:ext>
            </a:extLst>
          </p:cNvPr>
          <p:cNvPicPr>
            <a:picLocks noChangeAspect="1" noChangeArrowheads="1"/>
          </p:cNvPicPr>
          <p:nvPr/>
        </p:nvPicPr>
        <p:blipFill>
          <a:blip r:embed="rId3" cstate="print"/>
          <a:srcRect/>
          <a:stretch>
            <a:fillRect/>
          </a:stretch>
        </p:blipFill>
        <p:spPr bwMode="auto">
          <a:xfrm>
            <a:off x="2465396" y="1262012"/>
            <a:ext cx="2577229" cy="3809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6257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dirty="0"/>
              <a:t>数据库的起源与发展</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334234"/>
            <a:ext cx="4801847" cy="755650"/>
          </a:xfrm>
        </p:spPr>
        <p:txBody>
          <a:bodyPr>
            <a:normAutofit/>
          </a:bodyPr>
          <a:lstStyle/>
          <a:p>
            <a:r>
              <a:rPr lang="zh-CN" altLang="en-US" dirty="0"/>
              <a:t>关系数据库</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3674653"/>
            <a:ext cx="4801847" cy="755650"/>
          </a:xfrm>
        </p:spPr>
        <p:txBody>
          <a:bodyPr>
            <a:normAutofit/>
          </a:bodyPr>
          <a:lstStyle/>
          <a:p>
            <a:pPr marL="0" indent="0">
              <a:buNone/>
            </a:pPr>
            <a:r>
              <a:rPr lang="zh-CN" altLang="en-US" dirty="0"/>
              <a:t>数据仓库与</a:t>
            </a:r>
            <a:r>
              <a:rPr lang="en-US" altLang="zh-CN" dirty="0"/>
              <a:t>OLAP</a:t>
            </a:r>
            <a:endParaRPr lang="zh-CN" altLang="en-US" dirty="0"/>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83002"/>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3421"/>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7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数据库系统</a:t>
            </a:r>
            <a:endParaRPr lang="zh-CN" altLang="en-US" sz="5400"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5015072"/>
            <a:ext cx="4801847" cy="755650"/>
          </a:xfrm>
        </p:spPr>
        <p:txBody>
          <a:bodyPr>
            <a:normAutofit/>
          </a:bodyPr>
          <a:lstStyle/>
          <a:p>
            <a:pPr marL="0" indent="0">
              <a:buNone/>
            </a:pPr>
            <a:r>
              <a:rPr lang="en-US" altLang="zh-CN" dirty="0"/>
              <a:t>SQL</a:t>
            </a:r>
            <a:r>
              <a:rPr lang="zh-CN" altLang="en-US" dirty="0"/>
              <a:t>语言</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5063840"/>
            <a:ext cx="741082" cy="755650"/>
          </a:xfrm>
        </p:spPr>
        <p:txBody>
          <a:bodyPr/>
          <a:lstStyle/>
          <a:p>
            <a:r>
              <a:rPr lang="en-US" altLang="zh-CN" dirty="0"/>
              <a:t>4</a:t>
            </a:r>
            <a:endParaRPr lang="zh-CN" altLang="en-US" dirty="0"/>
          </a:p>
        </p:txBody>
      </p:sp>
    </p:spTree>
    <p:extLst>
      <p:ext uri="{BB962C8B-B14F-4D97-AF65-F5344CB8AC3E}">
        <p14:creationId xmlns:p14="http://schemas.microsoft.com/office/powerpoint/2010/main" val="3724275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7.1 </a:t>
            </a:r>
            <a:r>
              <a:rPr lang="zh-CN" altLang="en-US" dirty="0"/>
              <a:t> 数据库的起源与发展</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a:extLst>
              <a:ext uri="{FF2B5EF4-FFF2-40B4-BE49-F238E27FC236}">
                <a16:creationId xmlns:a16="http://schemas.microsoft.com/office/drawing/2014/main" id="{AFF2EFBC-610E-4BC7-AA85-CAE49CDC6C06}"/>
              </a:ext>
            </a:extLst>
          </p:cNvPr>
          <p:cNvGraphicFramePr/>
          <p:nvPr/>
        </p:nvGraphicFramePr>
        <p:xfrm>
          <a:off x="7397303" y="2292857"/>
          <a:ext cx="4330163" cy="22722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2">
            <a:extLst>
              <a:ext uri="{FF2B5EF4-FFF2-40B4-BE49-F238E27FC236}">
                <a16:creationId xmlns:a16="http://schemas.microsoft.com/office/drawing/2014/main" id="{43F392D7-C1C9-4865-A594-5F44B32263F2}"/>
              </a:ext>
            </a:extLst>
          </p:cNvPr>
          <p:cNvPicPr>
            <a:picLocks noChangeAspect="1" noChangeArrowheads="1"/>
          </p:cNvPicPr>
          <p:nvPr/>
        </p:nvPicPr>
        <p:blipFill>
          <a:blip r:embed="rId12" cstate="print"/>
          <a:srcRect/>
          <a:stretch>
            <a:fillRect/>
          </a:stretch>
        </p:blipFill>
        <p:spPr bwMode="auto">
          <a:xfrm>
            <a:off x="1310304" y="2292857"/>
            <a:ext cx="5623896" cy="2605279"/>
          </a:xfrm>
          <a:prstGeom prst="rect">
            <a:avLst/>
          </a:prstGeom>
          <a:noFill/>
          <a:ln w="9525">
            <a:noFill/>
            <a:miter lim="800000"/>
            <a:headEnd/>
            <a:tailEnd/>
          </a:ln>
        </p:spPr>
      </p:pic>
    </p:spTree>
    <p:extLst>
      <p:ext uri="{BB962C8B-B14F-4D97-AF65-F5344CB8AC3E}">
        <p14:creationId xmlns:p14="http://schemas.microsoft.com/office/powerpoint/2010/main" val="4047412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7.1</a:t>
            </a:r>
            <a:r>
              <a:rPr lang="zh-CN" altLang="en-US" dirty="0"/>
              <a:t>  数据库的起源与发展</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a:extLst>
              <a:ext uri="{FF2B5EF4-FFF2-40B4-BE49-F238E27FC236}">
                <a16:creationId xmlns:a16="http://schemas.microsoft.com/office/drawing/2014/main" id="{AFF2EFBC-610E-4BC7-AA85-CAE49CDC6C06}"/>
              </a:ext>
            </a:extLst>
          </p:cNvPr>
          <p:cNvGraphicFramePr/>
          <p:nvPr/>
        </p:nvGraphicFramePr>
        <p:xfrm>
          <a:off x="7397303" y="2292857"/>
          <a:ext cx="4330163" cy="22722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2">
            <a:extLst>
              <a:ext uri="{FF2B5EF4-FFF2-40B4-BE49-F238E27FC236}">
                <a16:creationId xmlns:a16="http://schemas.microsoft.com/office/drawing/2014/main" id="{A78A028D-5B03-443E-983C-F65E2A633452}"/>
              </a:ext>
            </a:extLst>
          </p:cNvPr>
          <p:cNvPicPr>
            <a:picLocks noChangeAspect="1" noChangeArrowheads="1"/>
          </p:cNvPicPr>
          <p:nvPr/>
        </p:nvPicPr>
        <p:blipFill>
          <a:blip r:embed="rId12" cstate="print"/>
          <a:srcRect/>
          <a:stretch>
            <a:fillRect/>
          </a:stretch>
        </p:blipFill>
        <p:spPr bwMode="auto">
          <a:xfrm>
            <a:off x="1451423" y="2292857"/>
            <a:ext cx="5482777" cy="2510338"/>
          </a:xfrm>
          <a:prstGeom prst="rect">
            <a:avLst/>
          </a:prstGeom>
          <a:noFill/>
          <a:ln w="9525">
            <a:noFill/>
            <a:miter lim="800000"/>
            <a:headEnd/>
            <a:tailEnd/>
          </a:ln>
        </p:spPr>
      </p:pic>
    </p:spTree>
    <p:extLst>
      <p:ext uri="{BB962C8B-B14F-4D97-AF65-F5344CB8AC3E}">
        <p14:creationId xmlns:p14="http://schemas.microsoft.com/office/powerpoint/2010/main" val="3788581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7.1</a:t>
            </a:r>
            <a:r>
              <a:rPr lang="zh-CN" altLang="en-US" dirty="0"/>
              <a:t>  数据库的起源与发展</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组合 36">
            <a:extLst>
              <a:ext uri="{FF2B5EF4-FFF2-40B4-BE49-F238E27FC236}">
                <a16:creationId xmlns:a16="http://schemas.microsoft.com/office/drawing/2014/main" id="{35EF9C78-C922-4EB3-9468-278E052E71EF}"/>
              </a:ext>
            </a:extLst>
          </p:cNvPr>
          <p:cNvGrpSpPr>
            <a:grpSpLocks/>
          </p:cNvGrpSpPr>
          <p:nvPr/>
        </p:nvGrpSpPr>
        <p:grpSpPr bwMode="auto">
          <a:xfrm>
            <a:off x="1556531" y="2961895"/>
            <a:ext cx="3013404" cy="1183700"/>
            <a:chOff x="3334875" y="4894734"/>
            <a:chExt cx="3024697" cy="1509280"/>
          </a:xfrm>
        </p:grpSpPr>
        <p:pic>
          <p:nvPicPr>
            <p:cNvPr id="8" name="Picture 5" descr="D:\JamesRH\ImageLibrary\2006\Images2006-11\2006-11 Images\Rackable1U.jpg">
              <a:extLst>
                <a:ext uri="{FF2B5EF4-FFF2-40B4-BE49-F238E27FC236}">
                  <a16:creationId xmlns:a16="http://schemas.microsoft.com/office/drawing/2014/main" id="{3607011E-2952-4547-BB27-9D78314D7C8A}"/>
                </a:ext>
              </a:extLst>
            </p:cNvPr>
            <p:cNvPicPr>
              <a:picLocks noChangeAspect="1" noChangeArrowheads="1"/>
            </p:cNvPicPr>
            <p:nvPr/>
          </p:nvPicPr>
          <p:blipFill>
            <a:blip r:embed="rId7" cstate="print"/>
            <a:srcRect/>
            <a:stretch>
              <a:fillRect/>
            </a:stretch>
          </p:blipFill>
          <p:spPr bwMode="auto">
            <a:xfrm>
              <a:off x="3334875" y="5916702"/>
              <a:ext cx="3024694" cy="487312"/>
            </a:xfrm>
            <a:prstGeom prst="rect">
              <a:avLst/>
            </a:prstGeom>
            <a:noFill/>
            <a:ln w="9525">
              <a:noFill/>
              <a:miter lim="800000"/>
              <a:headEnd/>
              <a:tailEnd/>
            </a:ln>
          </p:spPr>
        </p:pic>
        <p:pic>
          <p:nvPicPr>
            <p:cNvPr id="9" name="Picture 5" descr="D:\JamesRH\ImageLibrary\2006\Images2006-11\2006-11 Images\Rackable1U.jpg">
              <a:extLst>
                <a:ext uri="{FF2B5EF4-FFF2-40B4-BE49-F238E27FC236}">
                  <a16:creationId xmlns:a16="http://schemas.microsoft.com/office/drawing/2014/main" id="{6BF688A0-AB8A-4C27-ADA0-DDF0C32997EB}"/>
                </a:ext>
              </a:extLst>
            </p:cNvPr>
            <p:cNvPicPr>
              <a:picLocks noChangeAspect="1" noChangeArrowheads="1"/>
            </p:cNvPicPr>
            <p:nvPr/>
          </p:nvPicPr>
          <p:blipFill>
            <a:blip r:embed="rId7" cstate="print"/>
            <a:srcRect/>
            <a:stretch>
              <a:fillRect/>
            </a:stretch>
          </p:blipFill>
          <p:spPr bwMode="auto">
            <a:xfrm>
              <a:off x="3334875" y="5400339"/>
              <a:ext cx="3024694" cy="487312"/>
            </a:xfrm>
            <a:prstGeom prst="rect">
              <a:avLst/>
            </a:prstGeom>
            <a:noFill/>
            <a:ln w="9525">
              <a:noFill/>
              <a:miter lim="800000"/>
              <a:headEnd/>
              <a:tailEnd/>
            </a:ln>
          </p:spPr>
        </p:pic>
        <p:pic>
          <p:nvPicPr>
            <p:cNvPr id="10" name="Picture 5" descr="D:\JamesRH\ImageLibrary\2006\Images2006-11\2006-11 Images\Rackable1U.jpg">
              <a:extLst>
                <a:ext uri="{FF2B5EF4-FFF2-40B4-BE49-F238E27FC236}">
                  <a16:creationId xmlns:a16="http://schemas.microsoft.com/office/drawing/2014/main" id="{083CD7AD-BA61-4A11-9F41-638F83968EDE}"/>
                </a:ext>
              </a:extLst>
            </p:cNvPr>
            <p:cNvPicPr>
              <a:picLocks noChangeAspect="1" noChangeArrowheads="1"/>
            </p:cNvPicPr>
            <p:nvPr/>
          </p:nvPicPr>
          <p:blipFill>
            <a:blip r:embed="rId7" cstate="print"/>
            <a:srcRect/>
            <a:stretch>
              <a:fillRect/>
            </a:stretch>
          </p:blipFill>
          <p:spPr bwMode="auto">
            <a:xfrm>
              <a:off x="3334878" y="4894734"/>
              <a:ext cx="3024694" cy="487312"/>
            </a:xfrm>
            <a:prstGeom prst="rect">
              <a:avLst/>
            </a:prstGeom>
            <a:noFill/>
            <a:ln w="9525">
              <a:noFill/>
              <a:miter lim="800000"/>
              <a:headEnd/>
              <a:tailEnd/>
            </a:ln>
          </p:spPr>
        </p:pic>
      </p:grpSp>
      <p:grpSp>
        <p:nvGrpSpPr>
          <p:cNvPr id="12" name="组合 33">
            <a:extLst>
              <a:ext uri="{FF2B5EF4-FFF2-40B4-BE49-F238E27FC236}">
                <a16:creationId xmlns:a16="http://schemas.microsoft.com/office/drawing/2014/main" id="{A41A778A-A49A-46E4-B5DB-9E125EE766D3}"/>
              </a:ext>
            </a:extLst>
          </p:cNvPr>
          <p:cNvGrpSpPr>
            <a:grpSpLocks/>
          </p:cNvGrpSpPr>
          <p:nvPr/>
        </p:nvGrpSpPr>
        <p:grpSpPr bwMode="auto">
          <a:xfrm>
            <a:off x="2360750" y="1536518"/>
            <a:ext cx="1368152" cy="1046808"/>
            <a:chOff x="96822" y="4305040"/>
            <a:chExt cx="2569935" cy="2499170"/>
          </a:xfrm>
        </p:grpSpPr>
        <p:pic>
          <p:nvPicPr>
            <p:cNvPr id="13" name="Picture 2">
              <a:extLst>
                <a:ext uri="{FF2B5EF4-FFF2-40B4-BE49-F238E27FC236}">
                  <a16:creationId xmlns:a16="http://schemas.microsoft.com/office/drawing/2014/main" id="{874B307F-E8F2-4935-8F28-D0C8893F41B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77908" y="4518213"/>
              <a:ext cx="2276922" cy="2197138"/>
            </a:xfrm>
            <a:prstGeom prst="rect">
              <a:avLst/>
            </a:prstGeom>
            <a:noFill/>
            <a:ln w="12700">
              <a:noFill/>
              <a:miter lim="800000"/>
              <a:headEnd/>
              <a:tailEnd/>
            </a:ln>
          </p:spPr>
        </p:pic>
        <p:pic>
          <p:nvPicPr>
            <p:cNvPr id="14" name="Picture 37" descr="Memory_icon_03">
              <a:extLst>
                <a:ext uri="{FF2B5EF4-FFF2-40B4-BE49-F238E27FC236}">
                  <a16:creationId xmlns:a16="http://schemas.microsoft.com/office/drawing/2014/main" id="{C2184529-67A1-4C03-9109-668B5399A82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6822" y="5950785"/>
              <a:ext cx="848701" cy="853425"/>
            </a:xfrm>
            <a:prstGeom prst="rect">
              <a:avLst/>
            </a:prstGeom>
            <a:noFill/>
            <a:ln w="9525">
              <a:noFill/>
              <a:miter lim="800000"/>
              <a:headEnd/>
              <a:tailEnd/>
            </a:ln>
          </p:spPr>
        </p:pic>
        <p:pic>
          <p:nvPicPr>
            <p:cNvPr id="15" name="Picture 38" descr="CPU_icon">
              <a:extLst>
                <a:ext uri="{FF2B5EF4-FFF2-40B4-BE49-F238E27FC236}">
                  <a16:creationId xmlns:a16="http://schemas.microsoft.com/office/drawing/2014/main" id="{86C39DD5-352D-4E16-9E6D-172626E68C9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1273" y="4337312"/>
              <a:ext cx="554355" cy="578318"/>
            </a:xfrm>
            <a:prstGeom prst="rect">
              <a:avLst/>
            </a:prstGeom>
            <a:noFill/>
            <a:ln w="9525">
              <a:noFill/>
              <a:miter lim="800000"/>
              <a:headEnd/>
              <a:tailEnd/>
            </a:ln>
          </p:spPr>
        </p:pic>
        <p:pic>
          <p:nvPicPr>
            <p:cNvPr id="16" name="Picture 37" descr="ICON_1Storage_NoShadow_Q207">
              <a:extLst>
                <a:ext uri="{FF2B5EF4-FFF2-40B4-BE49-F238E27FC236}">
                  <a16:creationId xmlns:a16="http://schemas.microsoft.com/office/drawing/2014/main" id="{D20FE4B5-B799-4A14-BB49-B90DB4CF904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16326" y="5346098"/>
              <a:ext cx="392940" cy="454441"/>
            </a:xfrm>
            <a:prstGeom prst="rect">
              <a:avLst/>
            </a:prstGeom>
            <a:noFill/>
            <a:ln w="9525">
              <a:noFill/>
              <a:miter lim="800000"/>
              <a:headEnd/>
              <a:tailEnd/>
            </a:ln>
          </p:spPr>
        </p:pic>
        <p:pic>
          <p:nvPicPr>
            <p:cNvPr id="17" name="Picture 41" descr="ICON_NetwrkSwitch_NoShadow_">
              <a:extLst>
                <a:ext uri="{FF2B5EF4-FFF2-40B4-BE49-F238E27FC236}">
                  <a16:creationId xmlns:a16="http://schemas.microsoft.com/office/drawing/2014/main" id="{BFC665A4-A1A5-4138-B450-BF185A55620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073032" y="6264426"/>
              <a:ext cx="593725" cy="437201"/>
            </a:xfrm>
            <a:prstGeom prst="rect">
              <a:avLst/>
            </a:prstGeom>
            <a:noFill/>
            <a:ln w="9525">
              <a:noFill/>
              <a:miter lim="800000"/>
              <a:headEnd/>
              <a:tailEnd/>
            </a:ln>
          </p:spPr>
        </p:pic>
        <p:pic>
          <p:nvPicPr>
            <p:cNvPr id="18" name="Picture 38" descr="CPU_icon">
              <a:extLst>
                <a:ext uri="{FF2B5EF4-FFF2-40B4-BE49-F238E27FC236}">
                  <a16:creationId xmlns:a16="http://schemas.microsoft.com/office/drawing/2014/main" id="{145B61E4-AD19-468B-9099-D1D161C5568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21120" y="4348070"/>
              <a:ext cx="554355" cy="578318"/>
            </a:xfrm>
            <a:prstGeom prst="rect">
              <a:avLst/>
            </a:prstGeom>
            <a:noFill/>
            <a:ln w="9525">
              <a:noFill/>
              <a:miter lim="800000"/>
              <a:headEnd/>
              <a:tailEnd/>
            </a:ln>
          </p:spPr>
        </p:pic>
        <p:pic>
          <p:nvPicPr>
            <p:cNvPr id="19" name="Picture 38" descr="CPU_icon">
              <a:extLst>
                <a:ext uri="{FF2B5EF4-FFF2-40B4-BE49-F238E27FC236}">
                  <a16:creationId xmlns:a16="http://schemas.microsoft.com/office/drawing/2014/main" id="{7D7A91BE-CAF6-410A-9C13-2173488F1B5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031587" y="4305040"/>
              <a:ext cx="554355" cy="578318"/>
            </a:xfrm>
            <a:prstGeom prst="rect">
              <a:avLst/>
            </a:prstGeom>
            <a:noFill/>
            <a:ln w="9525">
              <a:noFill/>
              <a:miter lim="800000"/>
              <a:headEnd/>
              <a:tailEnd/>
            </a:ln>
          </p:spPr>
        </p:pic>
        <p:pic>
          <p:nvPicPr>
            <p:cNvPr id="20" name="Picture 38" descr="CPU_icon">
              <a:extLst>
                <a:ext uri="{FF2B5EF4-FFF2-40B4-BE49-F238E27FC236}">
                  <a16:creationId xmlns:a16="http://schemas.microsoft.com/office/drawing/2014/main" id="{521F36B0-0579-4F95-8B25-E818EECFD04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999314" y="5348532"/>
              <a:ext cx="554355" cy="578318"/>
            </a:xfrm>
            <a:prstGeom prst="rect">
              <a:avLst/>
            </a:prstGeom>
            <a:noFill/>
            <a:ln w="9525">
              <a:noFill/>
              <a:miter lim="800000"/>
              <a:headEnd/>
              <a:tailEnd/>
            </a:ln>
          </p:spPr>
        </p:pic>
      </p:grpSp>
      <p:pic>
        <p:nvPicPr>
          <p:cNvPr id="21" name="Picture 2">
            <a:extLst>
              <a:ext uri="{FF2B5EF4-FFF2-40B4-BE49-F238E27FC236}">
                <a16:creationId xmlns:a16="http://schemas.microsoft.com/office/drawing/2014/main" id="{A70104BF-7044-4BBA-9C2F-F9F402F2C890}"/>
              </a:ext>
            </a:extLst>
          </p:cNvPr>
          <p:cNvPicPr>
            <a:picLocks noChangeAspect="1" noChangeArrowheads="1"/>
          </p:cNvPicPr>
          <p:nvPr/>
        </p:nvPicPr>
        <p:blipFill>
          <a:blip r:embed="rId13" cstate="print"/>
          <a:srcRect/>
          <a:stretch>
            <a:fillRect/>
          </a:stretch>
        </p:blipFill>
        <p:spPr bwMode="auto">
          <a:xfrm>
            <a:off x="6096000" y="1846256"/>
            <a:ext cx="3974592" cy="2826378"/>
          </a:xfrm>
          <a:prstGeom prst="rect">
            <a:avLst/>
          </a:prstGeom>
          <a:noFill/>
          <a:ln w="9525">
            <a:noFill/>
            <a:miter lim="800000"/>
            <a:headEnd/>
            <a:tailEnd/>
          </a:ln>
        </p:spPr>
      </p:pic>
      <p:sp>
        <p:nvSpPr>
          <p:cNvPr id="6" name="文本框 5">
            <a:extLst>
              <a:ext uri="{FF2B5EF4-FFF2-40B4-BE49-F238E27FC236}">
                <a16:creationId xmlns:a16="http://schemas.microsoft.com/office/drawing/2014/main" id="{0DB492E4-852B-458D-A4E4-443206AE7DCB}"/>
              </a:ext>
            </a:extLst>
          </p:cNvPr>
          <p:cNvSpPr txBox="1"/>
          <p:nvPr/>
        </p:nvSpPr>
        <p:spPr>
          <a:xfrm>
            <a:off x="2031062" y="4819325"/>
            <a:ext cx="2031325" cy="769441"/>
          </a:xfrm>
          <a:prstGeom prst="rect">
            <a:avLst/>
          </a:prstGeom>
          <a:noFill/>
        </p:spPr>
        <p:txBody>
          <a:bodyPr wrap="none" rtlCol="0">
            <a:spAutoFit/>
          </a:bodyPr>
          <a:lstStyle/>
          <a:p>
            <a:pPr algn="ctr"/>
            <a:r>
              <a:rPr lang="zh-CN" altLang="en-US" sz="2000" dirty="0">
                <a:solidFill>
                  <a:schemeClr val="tx2"/>
                </a:solidFill>
                <a:latin typeface="黑体" panose="02010609060101010101" pitchFamily="49" charset="-122"/>
                <a:ea typeface="黑体" panose="02010609060101010101" pitchFamily="49" charset="-122"/>
              </a:rPr>
              <a:t>硬件基础设施</a:t>
            </a:r>
            <a:endParaRPr lang="en-US" altLang="zh-CN" sz="2000" dirty="0">
              <a:solidFill>
                <a:schemeClr val="tx2"/>
              </a:solidFill>
              <a:latin typeface="黑体" panose="02010609060101010101" pitchFamily="49" charset="-122"/>
              <a:ea typeface="黑体" panose="02010609060101010101" pitchFamily="49" charset="-122"/>
            </a:endParaRPr>
          </a:p>
          <a:p>
            <a:r>
              <a:rPr lang="zh-CN" altLang="en-US" sz="2400" dirty="0">
                <a:solidFill>
                  <a:schemeClr val="tx2"/>
                </a:solidFill>
                <a:latin typeface="黑体" panose="02010609060101010101" pitchFamily="49" charset="-122"/>
                <a:ea typeface="黑体" panose="02010609060101010101" pitchFamily="49" charset="-122"/>
              </a:rPr>
              <a:t>数据库服务器</a:t>
            </a:r>
          </a:p>
        </p:txBody>
      </p:sp>
      <p:sp>
        <p:nvSpPr>
          <p:cNvPr id="23" name="文本框 22">
            <a:extLst>
              <a:ext uri="{FF2B5EF4-FFF2-40B4-BE49-F238E27FC236}">
                <a16:creationId xmlns:a16="http://schemas.microsoft.com/office/drawing/2014/main" id="{EB3FA026-01E1-484A-9532-4091F605377D}"/>
              </a:ext>
            </a:extLst>
          </p:cNvPr>
          <p:cNvSpPr txBox="1"/>
          <p:nvPr/>
        </p:nvSpPr>
        <p:spPr>
          <a:xfrm>
            <a:off x="7582151" y="4819325"/>
            <a:ext cx="1980029" cy="769441"/>
          </a:xfrm>
          <a:prstGeom prst="rect">
            <a:avLst/>
          </a:prstGeom>
          <a:noFill/>
        </p:spPr>
        <p:txBody>
          <a:bodyPr wrap="none" rtlCol="0">
            <a:spAutoFit/>
          </a:bodyPr>
          <a:lstStyle/>
          <a:p>
            <a:pPr algn="ctr"/>
            <a:r>
              <a:rPr lang="zh-CN" altLang="en-US" sz="2000" dirty="0">
                <a:solidFill>
                  <a:schemeClr val="tx2"/>
                </a:solidFill>
                <a:latin typeface="黑体" panose="02010609060101010101" pitchFamily="49" charset="-122"/>
                <a:ea typeface="黑体" panose="02010609060101010101" pitchFamily="49" charset="-122"/>
              </a:rPr>
              <a:t>数据库管理软件</a:t>
            </a:r>
            <a:endParaRPr lang="en-US" altLang="zh-CN" sz="2000" dirty="0">
              <a:solidFill>
                <a:schemeClr val="tx2"/>
              </a:solidFill>
              <a:latin typeface="黑体" panose="02010609060101010101" pitchFamily="49" charset="-122"/>
              <a:ea typeface="黑体" panose="02010609060101010101" pitchFamily="49" charset="-122"/>
            </a:endParaRPr>
          </a:p>
          <a:p>
            <a:pPr algn="ctr"/>
            <a:r>
              <a:rPr lang="en-US" altLang="zh-CN" sz="2400" dirty="0">
                <a:solidFill>
                  <a:schemeClr val="tx2"/>
                </a:solidFill>
                <a:latin typeface="Calibri" panose="020F0502020204030204" pitchFamily="34" charset="0"/>
                <a:ea typeface="黑体" panose="02010609060101010101" pitchFamily="49" charset="-122"/>
                <a:cs typeface="Calibri" panose="020F0502020204030204" pitchFamily="34" charset="0"/>
              </a:rPr>
              <a:t>DBMS</a:t>
            </a:r>
            <a:endParaRPr lang="zh-CN" altLang="en-US" sz="2400" dirty="0">
              <a:solidFill>
                <a:schemeClr val="tx2"/>
              </a:solidFill>
              <a:latin typeface="Calibri" panose="020F0502020204030204" pitchFamily="34" charset="0"/>
              <a:ea typeface="黑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179571501"/>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3777</TotalTime>
  <Words>3429</Words>
  <Application>Microsoft Office PowerPoint</Application>
  <PresentationFormat>宽屏</PresentationFormat>
  <Paragraphs>728</Paragraphs>
  <Slides>64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64</vt:i4>
      </vt:variant>
    </vt:vector>
  </HeadingPairs>
  <TitlesOfParts>
    <vt:vector size="74" baseType="lpstr">
      <vt:lpstr>Microsoft YaHei Light</vt:lpstr>
      <vt:lpstr>Microsoft YaHei UI</vt:lpstr>
      <vt:lpstr>黑体</vt:lpstr>
      <vt:lpstr>微软雅黑</vt:lpstr>
      <vt:lpstr>Arial</vt:lpstr>
      <vt:lpstr>Calibri</vt:lpstr>
      <vt:lpstr>Calibri Light</vt:lpstr>
      <vt:lpstr>Corbel</vt:lpstr>
      <vt:lpstr>Wingdings</vt:lpstr>
      <vt:lpstr>Office 主题</vt:lpstr>
      <vt:lpstr>数据科学与工程导论</vt:lpstr>
      <vt:lpstr>PowerPoint 演示文稿</vt:lpstr>
      <vt:lpstr>第 7 章 数据库系统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7 章 数据库系统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7 章 数据库系统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7 章 数据库系统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7 章 数据库系统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- 07 数据库系统</dc:title>
  <dc:creator>苏斌</dc:creator>
  <cp:lastModifiedBy>苏斌</cp:lastModifiedBy>
  <cp:revision>274</cp:revision>
  <dcterms:created xsi:type="dcterms:W3CDTF">2020-08-07T14:40:06Z</dcterms:created>
  <dcterms:modified xsi:type="dcterms:W3CDTF">2020-09-25T04:07:04Z</dcterms:modified>
</cp:coreProperties>
</file>